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Footlight MT Light" panose="0204060206030A0203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CF989-4D5D-48B6-A68F-08E267EAFDCB}" v="120" dt="2020-06-13T22:03:5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0881" autoAdjust="0"/>
  </p:normalViewPr>
  <p:slideViewPr>
    <p:cSldViewPr snapToGrid="0">
      <p:cViewPr varScale="1">
        <p:scale>
          <a:sx n="31" d="100"/>
          <a:sy n="31" d="100"/>
        </p:scale>
        <p:origin x="259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3CCF989-4D5D-48B6-A68F-08E267EAFDCB}"/>
    <pc:docChg chg="undo custSel addSld delSld modSld">
      <pc:chgData name="Stan Cox" userId="9376f276357bfffd" providerId="LiveId" clId="{D3CCF989-4D5D-48B6-A68F-08E267EAFDCB}" dt="2020-06-13T22:03:53.588" v="8014"/>
      <pc:docMkLst>
        <pc:docMk/>
      </pc:docMkLst>
      <pc:sldChg chg="modSp mod modTransition modNotesTx">
        <pc:chgData name="Stan Cox" userId="9376f276357bfffd" providerId="LiveId" clId="{D3CCF989-4D5D-48B6-A68F-08E267EAFDCB}" dt="2020-06-13T22:03:53.588" v="8014"/>
        <pc:sldMkLst>
          <pc:docMk/>
          <pc:sldMk cId="3029884327" sldId="256"/>
        </pc:sldMkLst>
        <pc:spChg chg="mod">
          <ac:chgData name="Stan Cox" userId="9376f276357bfffd" providerId="LiveId" clId="{D3CCF989-4D5D-48B6-A68F-08E267EAFDCB}" dt="2020-06-10T04:35:07.352" v="341"/>
          <ac:spMkLst>
            <pc:docMk/>
            <pc:sldMk cId="3029884327" sldId="256"/>
            <ac:spMk id="2" creationId="{7C849CD8-74DF-4B73-A51D-57CF72BE850C}"/>
          </ac:spMkLst>
        </pc:spChg>
        <pc:spChg chg="mod">
          <ac:chgData name="Stan Cox" userId="9376f276357bfffd" providerId="LiveId" clId="{D3CCF989-4D5D-48B6-A68F-08E267EAFDCB}" dt="2020-06-10T04:35:10.604" v="342"/>
          <ac:spMkLst>
            <pc:docMk/>
            <pc:sldMk cId="3029884327" sldId="256"/>
            <ac:spMk id="3" creationId="{4A391BED-81C4-4481-97E3-599F1584C290}"/>
          </ac:spMkLst>
        </pc:spChg>
      </pc:sldChg>
      <pc:sldChg chg="modSp add mod modTransition setBg modNotesTx">
        <pc:chgData name="Stan Cox" userId="9376f276357bfffd" providerId="LiveId" clId="{D3CCF989-4D5D-48B6-A68F-08E267EAFDCB}" dt="2020-06-13T22:03:53.588" v="8014"/>
        <pc:sldMkLst>
          <pc:docMk/>
          <pc:sldMk cId="216921597" sldId="257"/>
        </pc:sldMkLst>
        <pc:spChg chg="mod">
          <ac:chgData name="Stan Cox" userId="9376f276357bfffd" providerId="LiveId" clId="{D3CCF989-4D5D-48B6-A68F-08E267EAFDCB}" dt="2020-06-10T04:35:00.397" v="340"/>
          <ac:spMkLst>
            <pc:docMk/>
            <pc:sldMk cId="216921597" sldId="257"/>
            <ac:spMk id="2" creationId="{7C849CD8-74DF-4B73-A51D-57CF72BE850C}"/>
          </ac:spMkLst>
        </pc:spChg>
        <pc:spChg chg="mod">
          <ac:chgData name="Stan Cox" userId="9376f276357bfffd" providerId="LiveId" clId="{D3CCF989-4D5D-48B6-A68F-08E267EAFDCB}" dt="2020-06-13T19:45:49.961" v="3684" actId="20577"/>
          <ac:spMkLst>
            <pc:docMk/>
            <pc:sldMk cId="216921597" sldId="257"/>
            <ac:spMk id="3" creationId="{4A391BED-81C4-4481-97E3-599F1584C290}"/>
          </ac:spMkLst>
        </pc:spChg>
      </pc:sldChg>
      <pc:sldChg chg="add del setBg">
        <pc:chgData name="Stan Cox" userId="9376f276357bfffd" providerId="LiveId" clId="{D3CCF989-4D5D-48B6-A68F-08E267EAFDCB}" dt="2020-06-10T04:26:18.424" v="165"/>
        <pc:sldMkLst>
          <pc:docMk/>
          <pc:sldMk cId="3902012873" sldId="257"/>
        </pc:sldMkLst>
      </pc:sldChg>
      <pc:sldChg chg="add del setBg">
        <pc:chgData name="Stan Cox" userId="9376f276357bfffd" providerId="LiveId" clId="{D3CCF989-4D5D-48B6-A68F-08E267EAFDCB}" dt="2020-06-13T19:47:42.066" v="3690"/>
        <pc:sldMkLst>
          <pc:docMk/>
          <pc:sldMk cId="776996807" sldId="258"/>
        </pc:sldMkLst>
      </pc:sldChg>
      <pc:sldChg chg="modSp add mod modTransition modNotesTx">
        <pc:chgData name="Stan Cox" userId="9376f276357bfffd" providerId="LiveId" clId="{D3CCF989-4D5D-48B6-A68F-08E267EAFDCB}" dt="2020-06-13T22:03:53.588" v="8014"/>
        <pc:sldMkLst>
          <pc:docMk/>
          <pc:sldMk cId="1668151537" sldId="258"/>
        </pc:sldMkLst>
        <pc:spChg chg="mod">
          <ac:chgData name="Stan Cox" userId="9376f276357bfffd" providerId="LiveId" clId="{D3CCF989-4D5D-48B6-A68F-08E267EAFDCB}" dt="2020-06-13T19:49:36.490" v="3736" actId="6549"/>
          <ac:spMkLst>
            <pc:docMk/>
            <pc:sldMk cId="1668151537" sldId="258"/>
            <ac:spMk id="2" creationId="{7C849CD8-74DF-4B73-A51D-57CF72BE850C}"/>
          </ac:spMkLst>
        </pc:spChg>
        <pc:spChg chg="mod">
          <ac:chgData name="Stan Cox" userId="9376f276357bfffd" providerId="LiveId" clId="{D3CCF989-4D5D-48B6-A68F-08E267EAFDCB}" dt="2020-06-13T20:18:19.565" v="5174" actId="20577"/>
          <ac:spMkLst>
            <pc:docMk/>
            <pc:sldMk cId="1668151537" sldId="258"/>
            <ac:spMk id="3" creationId="{4A391BED-81C4-4481-97E3-599F1584C290}"/>
          </ac:spMkLst>
        </pc:spChg>
      </pc:sldChg>
      <pc:sldChg chg="add del setBg">
        <pc:chgData name="Stan Cox" userId="9376f276357bfffd" providerId="LiveId" clId="{D3CCF989-4D5D-48B6-A68F-08E267EAFDCB}" dt="2020-06-13T20:18:33.447" v="5176"/>
        <pc:sldMkLst>
          <pc:docMk/>
          <pc:sldMk cId="92452233" sldId="259"/>
        </pc:sldMkLst>
      </pc:sldChg>
      <pc:sldChg chg="modSp add mod modTransition modNotesTx">
        <pc:chgData name="Stan Cox" userId="9376f276357bfffd" providerId="LiveId" clId="{D3CCF989-4D5D-48B6-A68F-08E267EAFDCB}" dt="2020-06-13T22:03:53.588" v="8014"/>
        <pc:sldMkLst>
          <pc:docMk/>
          <pc:sldMk cId="1177197041" sldId="259"/>
        </pc:sldMkLst>
        <pc:spChg chg="mod">
          <ac:chgData name="Stan Cox" userId="9376f276357bfffd" providerId="LiveId" clId="{D3CCF989-4D5D-48B6-A68F-08E267EAFDCB}" dt="2020-06-13T20:20:24.777" v="5227" actId="20577"/>
          <ac:spMkLst>
            <pc:docMk/>
            <pc:sldMk cId="1177197041" sldId="259"/>
            <ac:spMk id="2" creationId="{7C849CD8-74DF-4B73-A51D-57CF72BE850C}"/>
          </ac:spMkLst>
        </pc:spChg>
        <pc:spChg chg="mod">
          <ac:chgData name="Stan Cox" userId="9376f276357bfffd" providerId="LiveId" clId="{D3CCF989-4D5D-48B6-A68F-08E267EAFDCB}" dt="2020-06-13T21:09:40.088" v="6354" actId="20577"/>
          <ac:spMkLst>
            <pc:docMk/>
            <pc:sldMk cId="1177197041" sldId="259"/>
            <ac:spMk id="3" creationId="{4A391BED-81C4-4481-97E3-599F1584C290}"/>
          </ac:spMkLst>
        </pc:spChg>
      </pc:sldChg>
      <pc:sldChg chg="modSp add mod modTransition modNotesTx">
        <pc:chgData name="Stan Cox" userId="9376f276357bfffd" providerId="LiveId" clId="{D3CCF989-4D5D-48B6-A68F-08E267EAFDCB}" dt="2020-06-13T22:03:53.588" v="8014"/>
        <pc:sldMkLst>
          <pc:docMk/>
          <pc:sldMk cId="674279429" sldId="260"/>
        </pc:sldMkLst>
        <pc:spChg chg="mod">
          <ac:chgData name="Stan Cox" userId="9376f276357bfffd" providerId="LiveId" clId="{D3CCF989-4D5D-48B6-A68F-08E267EAFDCB}" dt="2020-06-13T21:11:53.755" v="6410" actId="20577"/>
          <ac:spMkLst>
            <pc:docMk/>
            <pc:sldMk cId="674279429" sldId="260"/>
            <ac:spMk id="2" creationId="{7C849CD8-74DF-4B73-A51D-57CF72BE850C}"/>
          </ac:spMkLst>
        </pc:spChg>
        <pc:spChg chg="mod">
          <ac:chgData name="Stan Cox" userId="9376f276357bfffd" providerId="LiveId" clId="{D3CCF989-4D5D-48B6-A68F-08E267EAFDCB}" dt="2020-06-13T21:33:09.912" v="7249" actId="20577"/>
          <ac:spMkLst>
            <pc:docMk/>
            <pc:sldMk cId="674279429" sldId="260"/>
            <ac:spMk id="3" creationId="{4A391BED-81C4-4481-97E3-599F1584C290}"/>
          </ac:spMkLst>
        </pc:spChg>
      </pc:sldChg>
      <pc:sldChg chg="add del setBg">
        <pc:chgData name="Stan Cox" userId="9376f276357bfffd" providerId="LiveId" clId="{D3CCF989-4D5D-48B6-A68F-08E267EAFDCB}" dt="2020-06-13T21:10:13.099" v="6358"/>
        <pc:sldMkLst>
          <pc:docMk/>
          <pc:sldMk cId="1533408222" sldId="260"/>
        </pc:sldMkLst>
      </pc:sldChg>
      <pc:sldChg chg="modSp add mod modTransition modNotesTx">
        <pc:chgData name="Stan Cox" userId="9376f276357bfffd" providerId="LiveId" clId="{D3CCF989-4D5D-48B6-A68F-08E267EAFDCB}" dt="2020-06-13T22:03:53.588" v="8014"/>
        <pc:sldMkLst>
          <pc:docMk/>
          <pc:sldMk cId="1374183787" sldId="261"/>
        </pc:sldMkLst>
        <pc:spChg chg="mod">
          <ac:chgData name="Stan Cox" userId="9376f276357bfffd" providerId="LiveId" clId="{D3CCF989-4D5D-48B6-A68F-08E267EAFDCB}" dt="2020-06-13T21:36:16.003" v="7418" actId="1076"/>
          <ac:spMkLst>
            <pc:docMk/>
            <pc:sldMk cId="1374183787" sldId="261"/>
            <ac:spMk id="2" creationId="{7C849CD8-74DF-4B73-A51D-57CF72BE850C}"/>
          </ac:spMkLst>
        </pc:spChg>
        <pc:spChg chg="mod">
          <ac:chgData name="Stan Cox" userId="9376f276357bfffd" providerId="LiveId" clId="{D3CCF989-4D5D-48B6-A68F-08E267EAFDCB}" dt="2020-06-13T21:35:52.755" v="7415" actId="14100"/>
          <ac:spMkLst>
            <pc:docMk/>
            <pc:sldMk cId="1374183787" sldId="261"/>
            <ac:spMk id="3" creationId="{4A391BED-81C4-4481-97E3-599F1584C290}"/>
          </ac:spMkLst>
        </pc:spChg>
      </pc:sldChg>
      <pc:sldChg chg="add del setBg">
        <pc:chgData name="Stan Cox" userId="9376f276357bfffd" providerId="LiveId" clId="{D3CCF989-4D5D-48B6-A68F-08E267EAFDCB}" dt="2020-06-13T21:33:27.836" v="7251"/>
        <pc:sldMkLst>
          <pc:docMk/>
          <pc:sldMk cId="3479375299" sldId="261"/>
        </pc:sldMkLst>
      </pc:sldChg>
      <pc:sldChg chg="new setBg">
        <pc:chgData name="Stan Cox" userId="9376f276357bfffd" providerId="LiveId" clId="{D3CCF989-4D5D-48B6-A68F-08E267EAFDCB}" dt="2020-06-13T22:02:50.236" v="8010"/>
        <pc:sldMkLst>
          <pc:docMk/>
          <pc:sldMk cId="486099588"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A516A-A1C8-40BA-96C6-5A21C95E312E}"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7F1C3-05E0-49C2-AA2F-5595EB128C85}" type="slidenum">
              <a:rPr lang="en-US" smtClean="0"/>
              <a:t>‹#›</a:t>
            </a:fld>
            <a:endParaRPr lang="en-US"/>
          </a:p>
        </p:txBody>
      </p:sp>
    </p:spTree>
    <p:extLst>
      <p:ext uri="{BB962C8B-B14F-4D97-AF65-F5344CB8AC3E}">
        <p14:creationId xmlns:p14="http://schemas.microsoft.com/office/powerpoint/2010/main" val="323311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628650" lvl="1" indent="-171450">
              <a:buFont typeface="Arial" panose="020B0604020202020204" pitchFamily="34" charset="0"/>
              <a:buChar char="•"/>
            </a:pPr>
            <a:r>
              <a:rPr lang="en-US" dirty="0"/>
              <a:t>Our text deals with an intercession or supplication made by Paul on behalf of the brethren in </a:t>
            </a:r>
            <a:r>
              <a:rPr lang="en-US" dirty="0" err="1"/>
              <a:t>Colosse</a:t>
            </a:r>
            <a:endParaRPr lang="en-US" dirty="0"/>
          </a:p>
          <a:p>
            <a:pPr marL="628650" lvl="1" indent="-171450">
              <a:buFont typeface="Arial" panose="020B0604020202020204" pitchFamily="34" charset="0"/>
              <a:buChar char="•"/>
            </a:pPr>
            <a:r>
              <a:rPr lang="en-US" dirty="0"/>
              <a:t>Paul was practicing what he preached!</a:t>
            </a:r>
          </a:p>
          <a:p>
            <a:pPr marL="0" lvl="0" indent="0">
              <a:buFont typeface="Arial" panose="020B0604020202020204" pitchFamily="34" charset="0"/>
              <a:buNone/>
            </a:pPr>
            <a:r>
              <a:rPr lang="en-US" b="1" dirty="0"/>
              <a:t>(1 Timothy 2:1), </a:t>
            </a:r>
            <a:r>
              <a:rPr lang="en-US" i="1" dirty="0"/>
              <a:t>“Therefore I exhort first of all that supplications, prayers, intercessions, and giving of thanks be made for all men.”</a:t>
            </a:r>
          </a:p>
          <a:p>
            <a:pPr marL="628650" lvl="1" indent="-171450">
              <a:buFont typeface="Arial" panose="020B0604020202020204" pitchFamily="34" charset="0"/>
              <a:buChar char="•"/>
            </a:pPr>
            <a:r>
              <a:rPr lang="en-US" dirty="0"/>
              <a:t>Supplication (</a:t>
            </a:r>
            <a:r>
              <a:rPr lang="en-US" dirty="0" err="1"/>
              <a:t>deesis</a:t>
            </a:r>
            <a:r>
              <a:rPr lang="en-US" dirty="0"/>
              <a:t>): a seeking, asking, entreating to God </a:t>
            </a:r>
          </a:p>
          <a:p>
            <a:pPr marL="628650" lvl="1" indent="-171450">
              <a:buFont typeface="Arial" panose="020B0604020202020204" pitchFamily="34" charset="0"/>
              <a:buChar char="•"/>
            </a:pPr>
            <a:r>
              <a:rPr lang="en-US" dirty="0"/>
              <a:t>Intercession (</a:t>
            </a:r>
            <a:r>
              <a:rPr lang="en-US" dirty="0" err="1"/>
              <a:t>enteuxis</a:t>
            </a:r>
            <a:r>
              <a:rPr lang="en-US" dirty="0"/>
              <a:t>): an interview or meeting to make a petition or supplication.  Note:  most often, intercessions are made on behalf of another.  As Paul does here!</a:t>
            </a:r>
          </a:p>
          <a:p>
            <a:endParaRPr lang="en-US" dirty="0"/>
          </a:p>
          <a:p>
            <a:r>
              <a:rPr lang="en-US" b="1" dirty="0"/>
              <a:t>Paul's Prayer for the Colossians</a:t>
            </a:r>
          </a:p>
          <a:p>
            <a:r>
              <a:rPr lang="en-US" b="1" dirty="0"/>
              <a:t>(Colossians 1:9-14), </a:t>
            </a:r>
            <a:r>
              <a:rPr lang="en-US" i="1" dirty="0"/>
              <a:t>“For this reason we also, since the day we heard it, do not cease to pray for you, and to ask that you may be filled with the knowledge of His will in all wisdom and spiritual understanding;</a:t>
            </a:r>
            <a:r>
              <a:rPr lang="en-US" i="1" baseline="30000" dirty="0"/>
              <a:t> 10</a:t>
            </a:r>
            <a:r>
              <a:rPr lang="en-US" i="1" dirty="0"/>
              <a:t> that you may walk worthy of the Lord, fully pleasing Him, being fruitful in every good work and increasing in the knowledge of God;</a:t>
            </a:r>
            <a:r>
              <a:rPr lang="en-US" i="1" baseline="30000" dirty="0"/>
              <a:t> 11</a:t>
            </a:r>
            <a:r>
              <a:rPr lang="en-US" i="1" dirty="0"/>
              <a:t> strengthened with all might, according to His glorious power, for all patience and longsuffering with joy;</a:t>
            </a:r>
            <a:r>
              <a:rPr lang="en-US" i="1" baseline="30000" dirty="0"/>
              <a:t> 12</a:t>
            </a:r>
            <a:r>
              <a:rPr lang="en-US" i="1" dirty="0"/>
              <a:t> giving thanks to the Father who has qualified us to be partakers of the inheritance of the saints in the light.</a:t>
            </a:r>
            <a:r>
              <a:rPr lang="en-US" i="1" baseline="30000" dirty="0"/>
              <a:t> 13</a:t>
            </a:r>
            <a:r>
              <a:rPr lang="en-US" i="1" dirty="0"/>
              <a:t> He has delivered us from the power of darkness and conveyed us into the kingdom of the Son of His love,</a:t>
            </a:r>
            <a:r>
              <a:rPr lang="en-US" i="1" baseline="30000" dirty="0"/>
              <a:t> 14</a:t>
            </a:r>
            <a:r>
              <a:rPr lang="en-US" i="1" dirty="0"/>
              <a:t> in whom we have redemption through His blood, the forgiveness of sins.”</a:t>
            </a:r>
          </a:p>
          <a:p>
            <a:pPr marL="628650" lvl="1" indent="-171450">
              <a:buFont typeface="Arial" panose="020B0604020202020204" pitchFamily="34" charset="0"/>
              <a:buChar char="•"/>
            </a:pPr>
            <a:r>
              <a:rPr lang="en-US" dirty="0"/>
              <a:t>Epaphras, a minister on their behalf, had told Paul about their love for God and man.</a:t>
            </a:r>
          </a:p>
          <a:p>
            <a:pPr marL="628650" lvl="1" indent="-171450">
              <a:buFont typeface="Arial" panose="020B0604020202020204" pitchFamily="34" charset="0"/>
              <a:buChar char="•"/>
            </a:pPr>
            <a:r>
              <a:rPr lang="en-US" dirty="0"/>
              <a:t>From that point on, Paul prayed for them without ceasing!</a:t>
            </a:r>
          </a:p>
          <a:p>
            <a:pPr marL="0" lvl="0" indent="0">
              <a:buFont typeface="Arial" panose="020B0604020202020204" pitchFamily="34" charset="0"/>
              <a:buNone/>
            </a:pPr>
            <a:r>
              <a:rPr lang="en-US" b="1" dirty="0"/>
              <a:t>(1 Thessalonians 5:17), </a:t>
            </a:r>
            <a:r>
              <a:rPr lang="en-US" i="1" dirty="0"/>
              <a:t>“Pray without ceasing.”</a:t>
            </a:r>
          </a:p>
          <a:p>
            <a:pPr marL="628650" lvl="1" indent="-171450">
              <a:buFont typeface="Arial" panose="020B0604020202020204" pitchFamily="34" charset="0"/>
              <a:buChar char="•"/>
            </a:pPr>
            <a:r>
              <a:rPr lang="en-US" dirty="0"/>
              <a:t>Prayer was a constant companion in Paul’s ministry</a:t>
            </a:r>
          </a:p>
          <a:p>
            <a:pPr marL="628650" lvl="1" indent="-171450">
              <a:buFont typeface="Arial" panose="020B0604020202020204" pitchFamily="34" charset="0"/>
              <a:buChar char="•"/>
            </a:pPr>
            <a:r>
              <a:rPr lang="en-US" dirty="0"/>
              <a:t>The same should be true for us.  How often do you pray?  How often do you remember others in your prayers?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Let’s examine Paul’s intercession on behalf of the Colossians…</a:t>
            </a:r>
          </a:p>
        </p:txBody>
      </p:sp>
      <p:sp>
        <p:nvSpPr>
          <p:cNvPr id="4" name="Slide Number Placeholder 3"/>
          <p:cNvSpPr>
            <a:spLocks noGrp="1"/>
          </p:cNvSpPr>
          <p:nvPr>
            <p:ph type="sldNum" sz="quarter" idx="5"/>
          </p:nvPr>
        </p:nvSpPr>
        <p:spPr/>
        <p:txBody>
          <a:bodyPr/>
          <a:lstStyle/>
          <a:p>
            <a:fld id="{D067F1C3-05E0-49C2-AA2F-5595EB128C85}" type="slidenum">
              <a:rPr lang="en-US" smtClean="0"/>
              <a:t>2</a:t>
            </a:fld>
            <a:endParaRPr lang="en-US"/>
          </a:p>
        </p:txBody>
      </p:sp>
    </p:spTree>
    <p:extLst>
      <p:ext uri="{BB962C8B-B14F-4D97-AF65-F5344CB8AC3E}">
        <p14:creationId xmlns:p14="http://schemas.microsoft.com/office/powerpoint/2010/main" val="141708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1:9), </a:t>
            </a:r>
            <a:r>
              <a:rPr lang="en-US" i="1" dirty="0"/>
              <a:t>“For this reason we also, since the day we heard it, do not cease to pray for you, </a:t>
            </a:r>
            <a:r>
              <a:rPr lang="en-US" i="1" u="sng" dirty="0"/>
              <a:t>and to ask that you may be filled with the knowledge of His will in all wisdom and spiritual understanding</a:t>
            </a:r>
            <a:r>
              <a:rPr lang="en-US" i="1" dirty="0"/>
              <a:t>.”</a:t>
            </a:r>
          </a:p>
          <a:p>
            <a:pPr marL="628650" lvl="1" indent="-171450">
              <a:buFont typeface="Arial" panose="020B0604020202020204" pitchFamily="34" charset="0"/>
              <a:buChar char="•"/>
            </a:pPr>
            <a:r>
              <a:rPr lang="en-US" b="1" dirty="0"/>
              <a:t>What does being filled with knowledge accomplish?</a:t>
            </a:r>
          </a:p>
          <a:p>
            <a:pPr marL="1085850" lvl="2" indent="-171450">
              <a:buFont typeface="Arial" panose="020B0604020202020204" pitchFamily="34" charset="0"/>
              <a:buChar char="•"/>
            </a:pPr>
            <a:r>
              <a:rPr lang="en-US" dirty="0"/>
              <a:t>I watched a DYI video just yesterday, a man was installing a new clutch on a sportscar.  He knew what he was doing, and accomplished something I simply would not be able to do.</a:t>
            </a:r>
          </a:p>
          <a:p>
            <a:pPr marL="1085850" lvl="2" indent="-171450">
              <a:buFont typeface="Arial" panose="020B0604020202020204" pitchFamily="34" charset="0"/>
              <a:buChar char="•"/>
            </a:pPr>
            <a:r>
              <a:rPr lang="en-US" dirty="0"/>
              <a:t>When my chemo began, a Dr. put a port into my chest.  He did so successfully because of knowledge he gained as a medical student and intern.</a:t>
            </a:r>
          </a:p>
          <a:p>
            <a:pPr marL="1085850" lvl="2" indent="-171450">
              <a:buFont typeface="Arial" panose="020B0604020202020204" pitchFamily="34" charset="0"/>
              <a:buChar char="•"/>
            </a:pPr>
            <a:r>
              <a:rPr lang="en-US" dirty="0"/>
              <a:t>Simply put, a knowledge of God’s will is the most important knowledge that one can have.  It enables you to get to heaven.</a:t>
            </a:r>
          </a:p>
          <a:p>
            <a:pPr marL="0" lvl="0" indent="0">
              <a:buFont typeface="Arial" panose="020B0604020202020204" pitchFamily="34" charset="0"/>
              <a:buNone/>
            </a:pPr>
            <a:r>
              <a:rPr lang="en-US" b="1" dirty="0"/>
              <a:t>(Revelation 20:11-15), </a:t>
            </a:r>
            <a:r>
              <a:rPr lang="en-US" i="1" dirty="0"/>
              <a:t>“Then I saw a great white throne and Him who sat on it, from whose face the earth and the heaven fled away. And there was found no place for them.</a:t>
            </a:r>
            <a:r>
              <a:rPr lang="en-US" i="1" baseline="30000" dirty="0"/>
              <a:t> 12</a:t>
            </a:r>
            <a:r>
              <a:rPr lang="en-US" i="1" dirty="0"/>
              <a:t> And I saw the dead, small and great, standing before God, and books were opened. And another book was opened, which is the Book of Life. </a:t>
            </a:r>
            <a:r>
              <a:rPr lang="en-US" i="1" u="sng" dirty="0"/>
              <a:t>And the dead were judged according to their works, by the things which were written in the books</a:t>
            </a:r>
            <a:r>
              <a:rPr lang="en-US" i="1" dirty="0"/>
              <a:t>.</a:t>
            </a:r>
            <a:r>
              <a:rPr lang="en-US" i="1" baseline="30000" dirty="0"/>
              <a:t> 13</a:t>
            </a:r>
            <a:r>
              <a:rPr lang="en-US" i="1" dirty="0"/>
              <a:t> The sea gave up the dead who were in it, and Death and Hades delivered up the dead who were in them. And they were judged, each one according to his works.</a:t>
            </a:r>
            <a:r>
              <a:rPr lang="en-US" i="1" baseline="30000" dirty="0"/>
              <a:t> 14</a:t>
            </a:r>
            <a:r>
              <a:rPr lang="en-US" i="1" dirty="0"/>
              <a:t> Then Death and Hades were cast into the lake of fire. This is the second death.</a:t>
            </a:r>
            <a:r>
              <a:rPr lang="en-US" i="1" baseline="30000" dirty="0"/>
              <a:t> 15</a:t>
            </a:r>
            <a:r>
              <a:rPr lang="en-US" i="1" dirty="0"/>
              <a:t> And anyone not found written in the Book of Life was cast into the lake of fire.”</a:t>
            </a:r>
          </a:p>
          <a:p>
            <a:pPr marL="1085850" lvl="2" indent="-171450">
              <a:buFont typeface="Arial" panose="020B0604020202020204" pitchFamily="34" charset="0"/>
              <a:buChar char="•"/>
            </a:pPr>
            <a:r>
              <a:rPr lang="en-US" dirty="0"/>
              <a:t>The books represent the different standards by which all will be judged</a:t>
            </a:r>
          </a:p>
          <a:p>
            <a:pPr marL="1085850" lvl="2" indent="-171450">
              <a:buFont typeface="Arial" panose="020B0604020202020204" pitchFamily="34" charset="0"/>
              <a:buChar char="•"/>
            </a:pPr>
            <a:r>
              <a:rPr lang="en-US" dirty="0"/>
              <a:t>(Patriarchal, Mosaic, God’s law for the Gentiles, as noted in Romans 2:14-ff)</a:t>
            </a:r>
          </a:p>
          <a:p>
            <a:pPr marL="0" lvl="0" indent="0">
              <a:buFont typeface="Arial" panose="020B0604020202020204" pitchFamily="34" charset="0"/>
              <a:buNone/>
            </a:pPr>
            <a:r>
              <a:rPr lang="en-US" b="1" dirty="0"/>
              <a:t>(Hebrews 1:1-2), </a:t>
            </a:r>
            <a:r>
              <a:rPr lang="en-US" i="1" dirty="0"/>
              <a:t>“God, who at various times and in various ways spoke in time past to the fathers by the prophets,</a:t>
            </a:r>
            <a:r>
              <a:rPr lang="en-US" i="1" baseline="30000" dirty="0"/>
              <a:t> 2</a:t>
            </a:r>
            <a:r>
              <a:rPr lang="en-US" i="1" dirty="0"/>
              <a:t> </a:t>
            </a:r>
            <a:r>
              <a:rPr lang="en-US" i="1" u="sng" dirty="0"/>
              <a:t>has in these last days spoken to us by His Son</a:t>
            </a:r>
            <a:r>
              <a:rPr lang="en-US" i="1" dirty="0"/>
              <a:t>, whom He has appointed heir of all things, through whom also He made the worlds…”</a:t>
            </a:r>
          </a:p>
          <a:p>
            <a:pPr marL="1085850" lvl="2" indent="-171450">
              <a:buFont typeface="Arial" panose="020B0604020202020204" pitchFamily="34" charset="0"/>
              <a:buChar char="•"/>
            </a:pPr>
            <a:r>
              <a:rPr lang="en-US" dirty="0"/>
              <a:t>We will be judged by the covenant ratified with the blood of Jesus Christ</a:t>
            </a:r>
          </a:p>
          <a:p>
            <a:pPr marL="1085850" lvl="2" indent="-171450">
              <a:buFont typeface="Arial" panose="020B0604020202020204" pitchFamily="34" charset="0"/>
              <a:buChar char="•"/>
            </a:pPr>
            <a:r>
              <a:rPr lang="en-US" dirty="0"/>
              <a:t>Our knowledge of and obedience to it will determine whether our names are found in the book of life</a:t>
            </a:r>
          </a:p>
          <a:p>
            <a:pPr marL="628650" lvl="1" indent="-171450">
              <a:buFont typeface="Arial" panose="020B0604020202020204" pitchFamily="34" charset="0"/>
              <a:buChar char="•"/>
            </a:pPr>
            <a:r>
              <a:rPr lang="en-US" b="1" dirty="0"/>
              <a:t>The phrase </a:t>
            </a:r>
            <a:r>
              <a:rPr lang="en-US" b="1" i="1" dirty="0"/>
              <a:t>“that you may be filled” </a:t>
            </a:r>
            <a:r>
              <a:rPr lang="en-US" b="1" dirty="0"/>
              <a:t>indicates a progression toward maturity</a:t>
            </a:r>
          </a:p>
          <a:p>
            <a:pPr marL="1085850" lvl="2" indent="-171450">
              <a:buFont typeface="Arial" panose="020B0604020202020204" pitchFamily="34" charset="0"/>
              <a:buChar char="•"/>
            </a:pPr>
            <a:r>
              <a:rPr lang="en-US" dirty="0"/>
              <a:t>Indicates not only learning the knowledge, </a:t>
            </a:r>
            <a:r>
              <a:rPr lang="en-US" u="sng" dirty="0"/>
              <a:t>but gaining wisdom and spiritual understanding</a:t>
            </a:r>
          </a:p>
          <a:p>
            <a:pPr marL="1085850" lvl="2" indent="-171450">
              <a:buFont typeface="Arial" panose="020B0604020202020204" pitchFamily="34" charset="0"/>
              <a:buChar char="•"/>
            </a:pPr>
            <a:r>
              <a:rPr lang="en-US" dirty="0"/>
              <a:t>Paul is praying that as time passes, study and application will lead the Colossians to advanced insight.  That every aspect of their lives, their thoughts, emotions and purpose in living are all in accord with Christ’s will.</a:t>
            </a:r>
          </a:p>
          <a:p>
            <a:pPr marL="1085850" lvl="2" indent="-171450">
              <a:buFont typeface="Arial" panose="020B0604020202020204" pitchFamily="34" charset="0"/>
              <a:buChar char="•"/>
            </a:pPr>
            <a:r>
              <a:rPr lang="en-US" dirty="0"/>
              <a:t>Wisdom – applying the knowledge of God’s will appropriately to life’s situations</a:t>
            </a:r>
          </a:p>
          <a:p>
            <a:pPr marL="1085850" lvl="2" indent="-171450">
              <a:buFont typeface="Arial" panose="020B0604020202020204" pitchFamily="34" charset="0"/>
              <a:buChar char="•"/>
            </a:pPr>
            <a:r>
              <a:rPr lang="en-US" dirty="0"/>
              <a:t>Spiritual understanding – an ability to correctly apprehend (understand) God’s will as a means of improving one’s spiritual well-being</a:t>
            </a:r>
          </a:p>
          <a:p>
            <a:pPr marL="1543050" lvl="3" indent="-171450">
              <a:buFont typeface="Arial" panose="020B0604020202020204" pitchFamily="34" charset="0"/>
              <a:buChar char="•"/>
            </a:pPr>
            <a:r>
              <a:rPr lang="en-US" dirty="0"/>
              <a:t>(Consider the inappropriate emphasis on the physical… social gospel as an example)</a:t>
            </a:r>
          </a:p>
          <a:p>
            <a:pPr marL="1543050" lvl="3" indent="-171450">
              <a:buFont typeface="Arial" panose="020B0604020202020204" pitchFamily="34" charset="0"/>
              <a:buChar char="•"/>
            </a:pPr>
            <a:r>
              <a:rPr lang="en-US" dirty="0"/>
              <a:t>Our relationship with God is to change us spiritually, not socially!</a:t>
            </a:r>
          </a:p>
          <a:p>
            <a:pPr marL="1543050" lvl="3" indent="-171450">
              <a:buFont typeface="Arial" panose="020B0604020202020204" pitchFamily="34" charset="0"/>
              <a:buChar char="•"/>
            </a:pPr>
            <a:r>
              <a:rPr lang="en-US" dirty="0"/>
              <a:t>Paul expresses the same sentiment to the Philippians…</a:t>
            </a:r>
          </a:p>
          <a:p>
            <a:pPr marL="0" lvl="0" indent="0">
              <a:buFont typeface="Arial" panose="020B0604020202020204" pitchFamily="34" charset="0"/>
              <a:buNone/>
            </a:pPr>
            <a:r>
              <a:rPr lang="en-US" b="1" dirty="0"/>
              <a:t>(Philippians 1:9-11), </a:t>
            </a:r>
            <a:r>
              <a:rPr lang="en-US" i="1" dirty="0"/>
              <a:t>“And this I pray, that your love may abound still more and more in knowledge and all </a:t>
            </a:r>
            <a:r>
              <a:rPr lang="en-US" i="1" u="sng" dirty="0"/>
              <a:t>discernment</a:t>
            </a:r>
            <a:r>
              <a:rPr lang="en-US" i="1" dirty="0"/>
              <a:t>,</a:t>
            </a:r>
            <a:r>
              <a:rPr lang="en-US" i="1" baseline="30000" dirty="0"/>
              <a:t> 10</a:t>
            </a:r>
            <a:r>
              <a:rPr lang="en-US" i="1" dirty="0"/>
              <a:t> </a:t>
            </a:r>
            <a:r>
              <a:rPr lang="en-US" i="1" u="sng" dirty="0"/>
              <a:t>that you may approve the things that are excellent, that you may be sincere and without offense till the day of Christ</a:t>
            </a:r>
            <a:r>
              <a:rPr lang="en-US" i="1" dirty="0"/>
              <a:t>,</a:t>
            </a:r>
            <a:r>
              <a:rPr lang="en-US" i="1" baseline="30000" dirty="0"/>
              <a:t> 11</a:t>
            </a:r>
            <a:r>
              <a:rPr lang="en-US" i="1" dirty="0"/>
              <a:t> being filled with the fruits of righteousness which are by Jesus Christ, to the glory and praise of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7F1C3-05E0-49C2-AA2F-5595EB128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40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1:10), </a:t>
            </a:r>
            <a:r>
              <a:rPr lang="en-US" i="1" dirty="0"/>
              <a:t>“that you may walk worthy of the Lord, fully pleasing Him, being fruitful in every good work and increasing in the knowledge of God.”</a:t>
            </a:r>
          </a:p>
          <a:p>
            <a:pPr marL="628650" lvl="1" indent="-171450">
              <a:buFont typeface="Arial" panose="020B0604020202020204" pitchFamily="34" charset="0"/>
              <a:buChar char="•"/>
            </a:pPr>
            <a:r>
              <a:rPr lang="en-US" b="1" dirty="0"/>
              <a:t>A Worthy “walk” (the Christian’s manner of life)</a:t>
            </a:r>
          </a:p>
          <a:p>
            <a:r>
              <a:rPr lang="en-US" b="1" dirty="0"/>
              <a:t>(2 Corinthians 4:2), </a:t>
            </a:r>
            <a:r>
              <a:rPr lang="en-US" i="1" dirty="0"/>
              <a:t>“But we have </a:t>
            </a:r>
            <a:r>
              <a:rPr lang="en-US" i="1" u="sng" dirty="0"/>
              <a:t>renounced</a:t>
            </a:r>
            <a:r>
              <a:rPr lang="en-US" i="1" dirty="0"/>
              <a:t> the hidden things of shame, not walking in craftiness nor handling the word of God deceitfully, but </a:t>
            </a:r>
            <a:r>
              <a:rPr lang="en-US" i="1" u="sng" dirty="0"/>
              <a:t>by manifestation of the truth commending ourselves to every man's conscience in the sight of God</a:t>
            </a:r>
            <a:r>
              <a:rPr lang="en-US" i="1" dirty="0"/>
              <a:t>.”</a:t>
            </a:r>
          </a:p>
          <a:p>
            <a:pPr marL="1085850" lvl="2" indent="-171450">
              <a:buFont typeface="Arial" panose="020B0604020202020204" pitchFamily="34" charset="0"/>
              <a:buChar char="•"/>
            </a:pPr>
            <a:r>
              <a:rPr lang="en-US" i="0" dirty="0"/>
              <a:t>Worthy in the sense of appropriate in recognition of what Jesus has done for us</a:t>
            </a:r>
          </a:p>
          <a:p>
            <a:pPr marL="0" lvl="0" indent="0">
              <a:buFont typeface="Arial" panose="020B0604020202020204" pitchFamily="34" charset="0"/>
              <a:buNone/>
            </a:pPr>
            <a:r>
              <a:rPr lang="en-US" b="1" i="0" dirty="0"/>
              <a:t>(1 John 4:10-11), </a:t>
            </a:r>
            <a:r>
              <a:rPr lang="en-US" i="1" dirty="0"/>
              <a:t>“In this is love, not that we loved God, but that He loved us and sent His Son to be the propitiation for our sins.</a:t>
            </a:r>
            <a:r>
              <a:rPr lang="en-US" i="1" baseline="30000" dirty="0"/>
              <a:t> 11</a:t>
            </a:r>
            <a:r>
              <a:rPr lang="en-US" i="1" dirty="0"/>
              <a:t> Beloved, if God so loved us, </a:t>
            </a:r>
            <a:r>
              <a:rPr lang="en-US" i="1" u="sng" dirty="0"/>
              <a:t>we also ought</a:t>
            </a:r>
            <a:r>
              <a:rPr lang="en-US" i="1" u="none" dirty="0"/>
              <a:t> </a:t>
            </a:r>
            <a:r>
              <a:rPr lang="en-US" i="1" dirty="0"/>
              <a:t>to love one another.”</a:t>
            </a:r>
          </a:p>
          <a:p>
            <a:pPr marL="1085850" lvl="2" indent="-171450">
              <a:buFont typeface="Arial" panose="020B0604020202020204" pitchFamily="34" charset="0"/>
              <a:buChar char="•"/>
            </a:pPr>
            <a:r>
              <a:rPr lang="en-US" i="0" dirty="0"/>
              <a:t>Worthy by acting in a way that FULLY pleases Him</a:t>
            </a:r>
          </a:p>
          <a:p>
            <a:pPr marL="0" lvl="0" indent="0">
              <a:buFont typeface="Arial" panose="020B0604020202020204" pitchFamily="34" charset="0"/>
              <a:buNone/>
            </a:pPr>
            <a:r>
              <a:rPr lang="en-US" b="1" dirty="0"/>
              <a:t>(2 Corinthians 5:9-10), </a:t>
            </a:r>
            <a:r>
              <a:rPr lang="en-US" i="1" dirty="0"/>
              <a:t>“Therefore </a:t>
            </a:r>
            <a:r>
              <a:rPr lang="en-US" i="1" u="sng" dirty="0"/>
              <a:t>we make it our aim</a:t>
            </a:r>
            <a:r>
              <a:rPr lang="en-US" i="1" dirty="0"/>
              <a:t>, whether present or absent, </a:t>
            </a:r>
            <a:r>
              <a:rPr lang="en-US" i="1" u="sng" dirty="0"/>
              <a:t>to be well pleasing to Him</a:t>
            </a:r>
            <a:r>
              <a:rPr lang="en-US" i="1" dirty="0"/>
              <a:t>.</a:t>
            </a:r>
            <a:r>
              <a:rPr lang="en-US" i="1" baseline="30000" dirty="0"/>
              <a:t> 10</a:t>
            </a:r>
            <a:r>
              <a:rPr lang="en-US" i="1" dirty="0"/>
              <a:t> </a:t>
            </a:r>
            <a:r>
              <a:rPr lang="en-US" i="1" u="sng" dirty="0"/>
              <a:t>For we must all appear before the judgment seat of Christ</a:t>
            </a:r>
            <a:r>
              <a:rPr lang="en-US" i="1" dirty="0"/>
              <a:t>, that each one may receive the things done in the body, according to what he has done, whether good or bad.”</a:t>
            </a:r>
          </a:p>
          <a:p>
            <a:pPr marL="628650" lvl="1" indent="-171450">
              <a:buFont typeface="Arial" panose="020B0604020202020204" pitchFamily="34" charset="0"/>
              <a:buChar char="•"/>
            </a:pPr>
            <a:r>
              <a:rPr lang="en-US" b="1" i="0" dirty="0"/>
              <a:t>Being fruitful in every good work and increasing in the knowledge of God</a:t>
            </a:r>
          </a:p>
          <a:p>
            <a:pPr marL="1085850" lvl="2" indent="-171450">
              <a:buFont typeface="Arial" panose="020B0604020202020204" pitchFamily="34" charset="0"/>
              <a:buChar char="•"/>
            </a:pPr>
            <a:r>
              <a:rPr lang="en-US" b="0" i="0" dirty="0"/>
              <a:t>Fruitfulness is what being a Christian is all about!</a:t>
            </a:r>
          </a:p>
          <a:p>
            <a:pPr marL="0" lvl="0" indent="0">
              <a:buFont typeface="Arial" panose="020B0604020202020204" pitchFamily="34" charset="0"/>
              <a:buNone/>
            </a:pPr>
            <a:r>
              <a:rPr lang="en-US" b="1" i="0" dirty="0"/>
              <a:t>(John 15:1-2), </a:t>
            </a:r>
            <a:r>
              <a:rPr lang="en-US" i="1" dirty="0"/>
              <a:t>“I am the true vine, and My Father is the vinedresser.</a:t>
            </a:r>
            <a:r>
              <a:rPr lang="en-US" i="1" baseline="30000" dirty="0"/>
              <a:t> 2</a:t>
            </a:r>
            <a:r>
              <a:rPr lang="en-US" i="1" dirty="0"/>
              <a:t> Every branch in Me that does not bear fruit He takes away; and every branch that bears fruit He prunes, that it may bear more fruit.”</a:t>
            </a:r>
          </a:p>
          <a:p>
            <a:pPr marL="1085850" lvl="2" indent="-171450">
              <a:buFont typeface="Arial" panose="020B0604020202020204" pitchFamily="34" charset="0"/>
              <a:buChar char="•"/>
            </a:pPr>
            <a:r>
              <a:rPr lang="en-US" b="0" i="0" dirty="0"/>
              <a:t>Consider, that just as study brings knowledge, fruitful action helps to increase knowledge as well (Practical knowledge).</a:t>
            </a:r>
          </a:p>
          <a:p>
            <a:pPr marL="1543050" lvl="3" indent="-171450">
              <a:buFont typeface="Arial" panose="020B0604020202020204" pitchFamily="34" charset="0"/>
              <a:buChar char="•"/>
            </a:pPr>
            <a:r>
              <a:rPr lang="en-US" b="0" i="0" dirty="0"/>
              <a:t>Who would you rather operate on you.  Brand new surgeon, who has all of the latest information on techniques and advances in medicine.  Or an experienced surgeon who has done the surgery thousands of times before.</a:t>
            </a:r>
          </a:p>
          <a:p>
            <a:pPr marL="1543050" lvl="3" indent="-171450">
              <a:buFont typeface="Arial" panose="020B0604020202020204" pitchFamily="34" charset="0"/>
              <a:buChar char="•"/>
            </a:pPr>
            <a:r>
              <a:rPr lang="en-US" b="0" i="0" dirty="0"/>
              <a:t>Best of both worlds, all of the book knowledge available, as well as experience in doing the job!</a:t>
            </a:r>
          </a:p>
          <a:p>
            <a:pPr marL="0" lvl="0" indent="0">
              <a:buFont typeface="Arial" panose="020B0604020202020204" pitchFamily="34" charset="0"/>
              <a:buNone/>
            </a:pPr>
            <a:r>
              <a:rPr lang="en-US" b="1" i="0" dirty="0"/>
              <a:t>(Hebrews 5:14), </a:t>
            </a:r>
            <a:r>
              <a:rPr lang="en-US" b="0" i="1" dirty="0"/>
              <a:t>“</a:t>
            </a:r>
            <a:r>
              <a:rPr lang="en-US" i="1" dirty="0"/>
              <a:t>But solid food belongs to those who are of full age, that is, those who </a:t>
            </a:r>
            <a:r>
              <a:rPr lang="en-US" i="1" u="sng" dirty="0"/>
              <a:t>by reason of use have their senses exercised to discern both good and evil</a:t>
            </a:r>
            <a:r>
              <a:rPr lang="en-US" i="1" dirty="0"/>
              <a:t>.”</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7F1C3-05E0-49C2-AA2F-5595EB128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1:11), [that the Colossians might be], </a:t>
            </a:r>
            <a:r>
              <a:rPr lang="en-US" i="1" dirty="0"/>
              <a:t>“strengthened with all might, according to His glorious power, for all patience and longsuffering with joy.”</a:t>
            </a:r>
          </a:p>
          <a:p>
            <a:pPr marL="628650" lvl="1" indent="-171450">
              <a:buFont typeface="Arial" panose="020B0604020202020204" pitchFamily="34" charset="0"/>
              <a:buChar char="•"/>
            </a:pPr>
            <a:r>
              <a:rPr lang="en-US" b="1" dirty="0"/>
              <a:t>Remember, our strength comes through Jesus Christ</a:t>
            </a:r>
          </a:p>
          <a:p>
            <a:pPr marL="0" lvl="0" indent="0">
              <a:buFont typeface="Arial" panose="020B0604020202020204" pitchFamily="34" charset="0"/>
              <a:buNone/>
            </a:pPr>
            <a:r>
              <a:rPr lang="en-US" b="1" dirty="0"/>
              <a:t>(Ephesians 6:11-13), </a:t>
            </a:r>
            <a:r>
              <a:rPr lang="en-US" i="1" dirty="0"/>
              <a:t>“Put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p>
          <a:p>
            <a:pPr marL="1085850" lvl="2" indent="-171450">
              <a:buFont typeface="Arial" panose="020B0604020202020204" pitchFamily="34" charset="0"/>
              <a:buChar char="•"/>
            </a:pPr>
            <a:r>
              <a:rPr lang="en-US" dirty="0"/>
              <a:t>We need to recognize the power of those who oppose us, and our impotence if God is not with us</a:t>
            </a:r>
          </a:p>
          <a:p>
            <a:pPr marL="1085850" lvl="2" indent="-171450">
              <a:buFont typeface="Arial" panose="020B0604020202020204" pitchFamily="34" charset="0"/>
              <a:buChar char="•"/>
            </a:pPr>
            <a:r>
              <a:rPr lang="en-US" dirty="0"/>
              <a:t>Our vulnerability if we do not turn to Him for tools (armor) to gain the victory</a:t>
            </a:r>
          </a:p>
          <a:p>
            <a:pPr marL="0" lvl="0" indent="0">
              <a:buFont typeface="Arial" panose="020B0604020202020204" pitchFamily="34" charset="0"/>
              <a:buNone/>
            </a:pPr>
            <a:r>
              <a:rPr lang="en-US" b="1" dirty="0"/>
              <a:t>(Philippians 4:13), </a:t>
            </a:r>
            <a:r>
              <a:rPr lang="en-US" i="1" dirty="0"/>
              <a:t>“I can do all things through Christ who strengthens me.”</a:t>
            </a:r>
          </a:p>
          <a:p>
            <a:pPr marL="628650" lvl="1" indent="-171450">
              <a:buFont typeface="Arial" panose="020B0604020202020204" pitchFamily="34" charset="0"/>
              <a:buChar char="•"/>
            </a:pPr>
            <a:r>
              <a:rPr lang="en-US" b="1" i="0" dirty="0"/>
              <a:t>This strength from God is applied that we might have all patience (to endure or persevere).</a:t>
            </a:r>
          </a:p>
          <a:p>
            <a:pPr marL="1085850" lvl="2" indent="-171450">
              <a:buFont typeface="Arial" panose="020B0604020202020204" pitchFamily="34" charset="0"/>
              <a:buChar char="•"/>
            </a:pPr>
            <a:r>
              <a:rPr lang="en-US" b="0" i="0" dirty="0"/>
              <a:t>While patience and longsuffering are similar…</a:t>
            </a:r>
          </a:p>
          <a:p>
            <a:pPr marL="1543050" lvl="3" indent="-171450">
              <a:buFont typeface="Arial" panose="020B0604020202020204" pitchFamily="34" charset="0"/>
              <a:buChar char="•"/>
            </a:pPr>
            <a:r>
              <a:rPr lang="en-US" b="0" i="0" dirty="0"/>
              <a:t>Patience (</a:t>
            </a:r>
            <a:r>
              <a:rPr lang="en-US" b="0" i="0" dirty="0" err="1"/>
              <a:t>hupmonen</a:t>
            </a:r>
            <a:r>
              <a:rPr lang="en-US" b="0" i="0" dirty="0"/>
              <a:t>) – endurance; steadfastness, perseverance </a:t>
            </a:r>
          </a:p>
          <a:p>
            <a:pPr marL="1543050" lvl="3" indent="-171450">
              <a:buFont typeface="Arial" panose="020B0604020202020204" pitchFamily="34" charset="0"/>
              <a:buChar char="•"/>
            </a:pPr>
            <a:r>
              <a:rPr lang="en-US" b="0" i="0" dirty="0"/>
              <a:t>Longsuffering (</a:t>
            </a:r>
            <a:r>
              <a:rPr lang="en-US" b="0" i="0" dirty="0" err="1"/>
              <a:t>makrothumian</a:t>
            </a:r>
            <a:r>
              <a:rPr lang="en-US" b="0" i="0" dirty="0"/>
              <a:t>) – the added thought of calm in the face of provocation… not complaining, self restraint rather than seeking revenge.</a:t>
            </a:r>
          </a:p>
          <a:p>
            <a:pPr marL="1085850" lvl="2" indent="-171450">
              <a:buFont typeface="Arial" panose="020B0604020202020204" pitchFamily="34" charset="0"/>
              <a:buChar char="•"/>
            </a:pPr>
            <a:r>
              <a:rPr lang="en-US" b="0" i="0" dirty="0"/>
              <a:t>With Joy.  The Christian is to rejoice in even in hardship!</a:t>
            </a:r>
          </a:p>
          <a:p>
            <a:pPr marL="0" lvl="0" indent="0">
              <a:buFont typeface="Arial" panose="020B0604020202020204" pitchFamily="34" charset="0"/>
              <a:buNone/>
            </a:pPr>
            <a:r>
              <a:rPr lang="en-US" b="1" i="0" dirty="0"/>
              <a:t>(Matthew 5:11-12), </a:t>
            </a:r>
            <a:r>
              <a:rPr lang="en-US" b="0" i="1" dirty="0"/>
              <a:t>“</a:t>
            </a:r>
            <a:r>
              <a:rPr lang="en-US" i="1" dirty="0"/>
              <a:t>Blessed are you when they revile and persecute you, and say all kinds of evil against you falsely for My sake.</a:t>
            </a:r>
            <a:r>
              <a:rPr lang="en-US" i="1" baseline="30000" dirty="0"/>
              <a:t> 12</a:t>
            </a:r>
            <a:r>
              <a:rPr lang="en-US" i="1" dirty="0"/>
              <a:t> Rejoice and be exceedingly glad, for great is your reward in heaven, for so they persecuted the prophets who were before you.”</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7F1C3-05E0-49C2-AA2F-5595EB128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3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Paul’s prayer included thanksgiving to God for the common standing that Paul had with the Colossians</a:t>
            </a:r>
          </a:p>
          <a:p>
            <a:r>
              <a:rPr lang="en-US" b="1" dirty="0"/>
              <a:t>(Colossians 1:12), </a:t>
            </a:r>
            <a:r>
              <a:rPr lang="en-US" i="1" dirty="0"/>
              <a:t>“giving thanks to the Father who has qualified us to be partakers of the inheritance of the saints in the light.”</a:t>
            </a:r>
          </a:p>
          <a:p>
            <a:pPr marL="628650" lvl="1" indent="-171450">
              <a:buFont typeface="Arial" panose="020B0604020202020204" pitchFamily="34" charset="0"/>
              <a:buChar char="•"/>
            </a:pPr>
            <a:r>
              <a:rPr lang="en-US" b="1" dirty="0"/>
              <a:t>Qualified by God (to be partakers). His provision for our redemption in Jesus Christ</a:t>
            </a:r>
          </a:p>
          <a:p>
            <a:pPr marL="0" lvl="0" indent="0">
              <a:buFont typeface="Arial" panose="020B0604020202020204" pitchFamily="34" charset="0"/>
              <a:buNone/>
            </a:pPr>
            <a:r>
              <a:rPr lang="en-US" b="1" dirty="0"/>
              <a:t>(1 Corinthians 6:11), </a:t>
            </a:r>
            <a:r>
              <a:rPr lang="en-US" i="1" dirty="0"/>
              <a:t>“But you were washed, but you were sanctified, but you were justified in the name of the Lord Jesus and by the Spirit of our God.”</a:t>
            </a:r>
          </a:p>
          <a:p>
            <a:pPr marL="1085850" lvl="2" indent="-171450">
              <a:buFont typeface="Arial" panose="020B0604020202020204" pitchFamily="34" charset="0"/>
              <a:buChar char="•"/>
            </a:pPr>
            <a:r>
              <a:rPr lang="en-US" dirty="0"/>
              <a:t>By the extension of grace (sending the Son), God separates those who believe, purifying and justifying them.</a:t>
            </a:r>
          </a:p>
          <a:p>
            <a:pPr marL="628650" lvl="1" indent="-171450">
              <a:buFont typeface="Arial" panose="020B0604020202020204" pitchFamily="34" charset="0"/>
              <a:buChar char="•"/>
            </a:pPr>
            <a:r>
              <a:rPr lang="en-US" b="1" dirty="0"/>
              <a:t>Our common inheritance is </a:t>
            </a:r>
            <a:r>
              <a:rPr lang="en-US" b="1" i="1" dirty="0"/>
              <a:t>“in the light”</a:t>
            </a:r>
          </a:p>
          <a:p>
            <a:pPr marL="1085850" lvl="2" indent="-171450">
              <a:buFont typeface="Arial" panose="020B0604020202020204" pitchFamily="34" charset="0"/>
              <a:buChar char="•"/>
            </a:pPr>
            <a:r>
              <a:rPr lang="en-US" dirty="0"/>
              <a:t>The reward of sanctification (holiness)</a:t>
            </a:r>
          </a:p>
          <a:p>
            <a:pPr marL="1085850" lvl="2" indent="-171450">
              <a:buFont typeface="Arial" panose="020B0604020202020204" pitchFamily="34" charset="0"/>
              <a:buChar char="•"/>
            </a:pPr>
            <a:r>
              <a:rPr lang="en-US" dirty="0"/>
              <a:t>Everything pertaining to our inheritance is light.  No darkness pertains to it!</a:t>
            </a:r>
          </a:p>
          <a:p>
            <a:pPr marL="0" lvl="0" indent="0">
              <a:buFont typeface="Arial" panose="020B0604020202020204" pitchFamily="34" charset="0"/>
              <a:buNone/>
            </a:pPr>
            <a:r>
              <a:rPr lang="en-US" b="1" dirty="0"/>
              <a:t>(1 John 2:8), </a:t>
            </a:r>
            <a:r>
              <a:rPr lang="en-US" i="1" dirty="0"/>
              <a:t>“Again, a new commandment I write to you, which thing is true in Him and in you, because the darkness is passing away, and the true light is already shining.”</a:t>
            </a:r>
          </a:p>
          <a:p>
            <a:pPr marL="0" lvl="0" indent="0">
              <a:buFont typeface="Arial" panose="020B0604020202020204" pitchFamily="34" charset="0"/>
              <a:buNone/>
            </a:pPr>
            <a:r>
              <a:rPr lang="en-US" b="1" i="0" dirty="0"/>
              <a:t>(Revelation 22:3-5), </a:t>
            </a:r>
            <a:r>
              <a:rPr lang="en-US" i="1" dirty="0"/>
              <a:t>“And there shall be no more curse, but the throne of God and of the Lamb shall be in it, and His servants shall serve Him.</a:t>
            </a:r>
            <a:r>
              <a:rPr lang="en-US" i="1" baseline="30000" dirty="0"/>
              <a:t> 4</a:t>
            </a:r>
            <a:r>
              <a:rPr lang="en-US" i="1" dirty="0"/>
              <a:t> They shall see His face, and His name shall be on their foreheads.</a:t>
            </a:r>
            <a:r>
              <a:rPr lang="en-US" i="1" baseline="30000" dirty="0"/>
              <a:t> 5</a:t>
            </a:r>
            <a:r>
              <a:rPr lang="en-US" i="1" dirty="0"/>
              <a:t> There shall be no night there: They need no lamp nor light of the sun, for the Lord God gives them light. And they shall reign forever and ever.”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7F1C3-05E0-49C2-AA2F-5595EB128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64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should desire to:</a:t>
            </a:r>
          </a:p>
          <a:p>
            <a:pPr marL="628650" lvl="1" indent="-171450">
              <a:buFont typeface="Arial" panose="020B0604020202020204" pitchFamily="34" charset="0"/>
              <a:buChar char="•"/>
            </a:pPr>
            <a:r>
              <a:rPr lang="en-US" dirty="0"/>
              <a:t>Be filled with knowledge</a:t>
            </a:r>
          </a:p>
          <a:p>
            <a:pPr marL="628650" lvl="1" indent="-171450">
              <a:buFont typeface="Arial" panose="020B0604020202020204" pitchFamily="34" charset="0"/>
              <a:buChar char="•"/>
            </a:pPr>
            <a:r>
              <a:rPr lang="en-US" dirty="0"/>
              <a:t>Walk worthily, pleasing God</a:t>
            </a:r>
          </a:p>
          <a:p>
            <a:pPr marL="628650" lvl="1" indent="-171450">
              <a:buFont typeface="Arial" panose="020B0604020202020204" pitchFamily="34" charset="0"/>
              <a:buChar char="•"/>
            </a:pPr>
            <a:r>
              <a:rPr lang="en-US" dirty="0"/>
              <a:t>Be strong, patiently enduring with Joy</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BECAUSE:</a:t>
            </a:r>
          </a:p>
          <a:p>
            <a:pPr marL="0" lvl="0" indent="0">
              <a:buFont typeface="Arial" panose="020B0604020202020204" pitchFamily="34" charset="0"/>
              <a:buNone/>
            </a:pPr>
            <a:r>
              <a:rPr lang="en-US" b="1" dirty="0"/>
              <a:t>(Colossians 1:13-14), </a:t>
            </a:r>
            <a:r>
              <a:rPr lang="en-US" i="1" dirty="0"/>
              <a:t>“He has delivered us from the power of darkness and conveyed us into the kingdom of the Son of His love,</a:t>
            </a:r>
            <a:r>
              <a:rPr lang="en-US" i="1" baseline="30000" dirty="0"/>
              <a:t> 14</a:t>
            </a:r>
            <a:r>
              <a:rPr lang="en-US" i="1" dirty="0"/>
              <a:t> in whom we have redemption through His blood, the forgiveness of sins.”</a:t>
            </a:r>
          </a:p>
          <a:p>
            <a:pPr marL="628650" lvl="1" indent="-171450">
              <a:buFont typeface="Arial" panose="020B0604020202020204" pitchFamily="34" charset="0"/>
              <a:buChar char="•"/>
            </a:pPr>
            <a:r>
              <a:rPr lang="en-US" dirty="0"/>
              <a:t>We have been delivered from the power of darkness (13)</a:t>
            </a:r>
          </a:p>
          <a:p>
            <a:pPr marL="1085850" lvl="2" indent="-171450">
              <a:buFont typeface="Arial" panose="020B0604020202020204" pitchFamily="34" charset="0"/>
              <a:buChar char="•"/>
            </a:pPr>
            <a:r>
              <a:rPr lang="en-US" dirty="0"/>
              <a:t>Delivered – rescued, saved.  From death caused by sin.</a:t>
            </a:r>
          </a:p>
          <a:p>
            <a:pPr marL="628650" lvl="1" indent="-171450">
              <a:buFont typeface="Arial" panose="020B0604020202020204" pitchFamily="34" charset="0"/>
              <a:buChar char="•"/>
            </a:pPr>
            <a:r>
              <a:rPr lang="en-US" dirty="0"/>
              <a:t>We have been conveyed into the kingdom (13)</a:t>
            </a:r>
          </a:p>
          <a:p>
            <a:pPr marL="1085850" lvl="2" indent="-171450">
              <a:buFont typeface="Arial" panose="020B0604020202020204" pitchFamily="34" charset="0"/>
              <a:buChar char="•"/>
            </a:pPr>
            <a:r>
              <a:rPr lang="en-US" dirty="0"/>
              <a:t>We have been resettled, out of a world of condemnation, into a kingdom of Peace</a:t>
            </a:r>
          </a:p>
          <a:p>
            <a:pPr marL="628650" lvl="1" indent="-171450">
              <a:buFont typeface="Arial" panose="020B0604020202020204" pitchFamily="34" charset="0"/>
              <a:buChar char="•"/>
            </a:pPr>
            <a:r>
              <a:rPr lang="en-US" dirty="0"/>
              <a:t>We have been redeemed (14) – Our freedom purchased by the blood of Christ</a:t>
            </a:r>
          </a:p>
          <a:p>
            <a:pPr marL="0" lvl="0" indent="0">
              <a:buFont typeface="Arial" panose="020B0604020202020204" pitchFamily="34" charset="0"/>
              <a:buNone/>
            </a:pPr>
            <a:r>
              <a:rPr lang="en-US" b="1" dirty="0"/>
              <a:t>(1 Corinthians 6:20), </a:t>
            </a:r>
            <a:r>
              <a:rPr lang="en-US" i="1" dirty="0"/>
              <a:t>“For you were bought at a price; </a:t>
            </a:r>
            <a:r>
              <a:rPr lang="en-US" i="1" u="sng" dirty="0"/>
              <a:t>therefore glorify God in your body and in your spirit</a:t>
            </a:r>
            <a:r>
              <a:rPr lang="en-US" i="1" dirty="0"/>
              <a:t>, which are God’s.”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7F1C3-05E0-49C2-AA2F-5595EB128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60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75DA-1C70-448A-AEB3-77F80AE52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E03AB-9C9E-47EA-9EF8-49B779460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D22C7-C696-4E34-95BB-16C32A1C41BA}"/>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5" name="Footer Placeholder 4">
            <a:extLst>
              <a:ext uri="{FF2B5EF4-FFF2-40B4-BE49-F238E27FC236}">
                <a16:creationId xmlns:a16="http://schemas.microsoft.com/office/drawing/2014/main" id="{65B37A65-1155-4058-ACDA-640215D9D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77914-A48A-4D7C-9905-E88E888CD028}"/>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12518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A87C-1B10-4098-8137-DB0A1A95F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8E408-7FC5-49A3-9712-7413468DF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C60DF-6C8C-4C0E-9566-DAFB18603E69}"/>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5" name="Footer Placeholder 4">
            <a:extLst>
              <a:ext uri="{FF2B5EF4-FFF2-40B4-BE49-F238E27FC236}">
                <a16:creationId xmlns:a16="http://schemas.microsoft.com/office/drawing/2014/main" id="{72C66932-3B99-461A-9331-6409E078E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D63B8-72C7-4ABB-8EA0-18CFC80683B0}"/>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423057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E4D7A-DCEF-4E5E-B003-4DC9ABCE34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E0E9C-8377-407A-8871-6BDBD2DD92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033FC-B0FA-46AE-A64C-F68718E178E4}"/>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5" name="Footer Placeholder 4">
            <a:extLst>
              <a:ext uri="{FF2B5EF4-FFF2-40B4-BE49-F238E27FC236}">
                <a16:creationId xmlns:a16="http://schemas.microsoft.com/office/drawing/2014/main" id="{2408CF67-FD5E-4A67-A693-58B319F96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CAB39-33CC-4322-B8AD-3CEEFC94D1A0}"/>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361549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6087-2EDF-4E60-B5B5-EDA4AB8BE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FA854-9992-4F61-B49B-A7C7887FB0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8BA00-051A-4526-9978-7F7E26EC4ABB}"/>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5" name="Footer Placeholder 4">
            <a:extLst>
              <a:ext uri="{FF2B5EF4-FFF2-40B4-BE49-F238E27FC236}">
                <a16:creationId xmlns:a16="http://schemas.microsoft.com/office/drawing/2014/main" id="{8CA70363-2652-480F-9418-BD4231F2C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8C59A-A18D-43A4-AAC0-711E3F6406B5}"/>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282369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E90D-6759-4A9E-AB23-6F966C033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1198BA-607D-4813-9A62-7C12872E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4C8D9-EE2B-4095-8891-43B4AFAC54DE}"/>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5" name="Footer Placeholder 4">
            <a:extLst>
              <a:ext uri="{FF2B5EF4-FFF2-40B4-BE49-F238E27FC236}">
                <a16:creationId xmlns:a16="http://schemas.microsoft.com/office/drawing/2014/main" id="{50FC1ED3-7BCD-4158-A37E-D684DE1CC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F2333-64F6-4FD9-BF85-7D535CE7A5E0}"/>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254116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2E36-90E5-4AA2-93AA-4518BB52C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1C2740-9826-42D8-8F7F-CC176E450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8E5028-6D23-43C7-A5B1-09E979477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3CDE3-65BB-4BD2-AE55-6FBED4654983}"/>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6" name="Footer Placeholder 5">
            <a:extLst>
              <a:ext uri="{FF2B5EF4-FFF2-40B4-BE49-F238E27FC236}">
                <a16:creationId xmlns:a16="http://schemas.microsoft.com/office/drawing/2014/main" id="{3A078BE4-5FF7-43C2-8789-93B7635E5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4C787-B755-43EB-A59A-D39FE72252BF}"/>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261903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4D06-12E2-4831-B485-DEBFDE6E4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1F8D2F-0F22-4D19-A9B5-9E450181E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5FBFC-630C-43E3-B18B-2274044CE0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FAC09-997A-4FB8-9A5B-C2D3685B4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E1B776-F45E-45D8-8B79-5936A32E54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DC299-7EED-4656-9E53-19DFA423FC0A}"/>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8" name="Footer Placeholder 7">
            <a:extLst>
              <a:ext uri="{FF2B5EF4-FFF2-40B4-BE49-F238E27FC236}">
                <a16:creationId xmlns:a16="http://schemas.microsoft.com/office/drawing/2014/main" id="{DBB0F807-CE97-4D93-B820-FCE99C208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381EE7-5EAA-4F50-9B46-816BCEBD1920}"/>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102074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20B5-4CF1-472E-9B10-9A689C13F5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B9D9D-2A7D-4B55-87C4-65864A59CF22}"/>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4" name="Footer Placeholder 3">
            <a:extLst>
              <a:ext uri="{FF2B5EF4-FFF2-40B4-BE49-F238E27FC236}">
                <a16:creationId xmlns:a16="http://schemas.microsoft.com/office/drawing/2014/main" id="{CD4602F3-8360-4CEA-8705-02015D6A0D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036329-ACBD-4D0D-804D-6D96B01F4D1A}"/>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352496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3A4B3-FEEA-4223-BA6C-B9FD8DBD8886}"/>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3" name="Footer Placeholder 2">
            <a:extLst>
              <a:ext uri="{FF2B5EF4-FFF2-40B4-BE49-F238E27FC236}">
                <a16:creationId xmlns:a16="http://schemas.microsoft.com/office/drawing/2014/main" id="{625EDE51-06F1-4954-BC70-0BA8BA4476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E49FF2-8281-44AB-ADA9-262579E0A9C3}"/>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26273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C574-9F96-4A84-80BF-57A61A8F6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B99D5F-6F98-418D-B1FC-418F17196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3932DC-A32C-4205-8A15-5512CA911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0F298-BB20-44B4-9A7F-810EC23AC3AD}"/>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6" name="Footer Placeholder 5">
            <a:extLst>
              <a:ext uri="{FF2B5EF4-FFF2-40B4-BE49-F238E27FC236}">
                <a16:creationId xmlns:a16="http://schemas.microsoft.com/office/drawing/2014/main" id="{4BC8DE44-E794-4D82-8165-75B8AE05E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9466C-C521-479A-8AE6-42ED01484FB9}"/>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162788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98F1-11FE-4682-BCE8-550246421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3AC55-3747-4F79-975F-E1B066A45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770C0-1FAC-434C-BEF4-8A84C1F77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30B15-595F-4CD0-BD1F-AD283D4C8770}"/>
              </a:ext>
            </a:extLst>
          </p:cNvPr>
          <p:cNvSpPr>
            <a:spLocks noGrp="1"/>
          </p:cNvSpPr>
          <p:nvPr>
            <p:ph type="dt" sz="half" idx="10"/>
          </p:nvPr>
        </p:nvSpPr>
        <p:spPr/>
        <p:txBody>
          <a:bodyPr/>
          <a:lstStyle/>
          <a:p>
            <a:fld id="{78602823-31C2-42C1-ABE6-1C9ADCDE7AAD}" type="datetimeFigureOut">
              <a:rPr lang="en-US" smtClean="0"/>
              <a:t>6/13/2020</a:t>
            </a:fld>
            <a:endParaRPr lang="en-US"/>
          </a:p>
        </p:txBody>
      </p:sp>
      <p:sp>
        <p:nvSpPr>
          <p:cNvPr id="6" name="Footer Placeholder 5">
            <a:extLst>
              <a:ext uri="{FF2B5EF4-FFF2-40B4-BE49-F238E27FC236}">
                <a16:creationId xmlns:a16="http://schemas.microsoft.com/office/drawing/2014/main" id="{EE05B064-33B6-476A-B3BE-F81D3E482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C997B-2D3E-48D4-B997-94B0C9D1A87C}"/>
              </a:ext>
            </a:extLst>
          </p:cNvPr>
          <p:cNvSpPr>
            <a:spLocks noGrp="1"/>
          </p:cNvSpPr>
          <p:nvPr>
            <p:ph type="sldNum" sz="quarter" idx="12"/>
          </p:nvPr>
        </p:nvSpPr>
        <p:spPr/>
        <p:txBody>
          <a:bodyPr/>
          <a:lstStyle/>
          <a:p>
            <a:fld id="{9BA02EFA-03D3-4000-B169-6F45F63E3008}" type="slidenum">
              <a:rPr lang="en-US" smtClean="0"/>
              <a:t>‹#›</a:t>
            </a:fld>
            <a:endParaRPr lang="en-US"/>
          </a:p>
        </p:txBody>
      </p:sp>
    </p:spTree>
    <p:extLst>
      <p:ext uri="{BB962C8B-B14F-4D97-AF65-F5344CB8AC3E}">
        <p14:creationId xmlns:p14="http://schemas.microsoft.com/office/powerpoint/2010/main" val="208941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AE7FA5-D58D-41E7-A3D1-F6201652B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8B38B9-B1C3-41B9-975B-62A23BC9F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F20A4-0D1B-4B0D-82FA-EC1ADBF56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02823-31C2-42C1-ABE6-1C9ADCDE7AAD}" type="datetimeFigureOut">
              <a:rPr lang="en-US" smtClean="0"/>
              <a:t>6/13/2020</a:t>
            </a:fld>
            <a:endParaRPr lang="en-US"/>
          </a:p>
        </p:txBody>
      </p:sp>
      <p:sp>
        <p:nvSpPr>
          <p:cNvPr id="5" name="Footer Placeholder 4">
            <a:extLst>
              <a:ext uri="{FF2B5EF4-FFF2-40B4-BE49-F238E27FC236}">
                <a16:creationId xmlns:a16="http://schemas.microsoft.com/office/drawing/2014/main" id="{B4EAAB47-9282-410A-961B-CFF2AFB22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866910-FDE0-4378-88FD-BE71E45FF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2EFA-03D3-4000-B169-6F45F63E3008}" type="slidenum">
              <a:rPr lang="en-US" smtClean="0"/>
              <a:t>‹#›</a:t>
            </a:fld>
            <a:endParaRPr lang="en-US"/>
          </a:p>
        </p:txBody>
      </p:sp>
    </p:spTree>
    <p:extLst>
      <p:ext uri="{BB962C8B-B14F-4D97-AF65-F5344CB8AC3E}">
        <p14:creationId xmlns:p14="http://schemas.microsoft.com/office/powerpoint/2010/main" val="56288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09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9CD8-74DF-4B73-A51D-57CF72BE850C}"/>
              </a:ext>
            </a:extLst>
          </p:cNvPr>
          <p:cNvSpPr>
            <a:spLocks noGrp="1"/>
          </p:cNvSpPr>
          <p:nvPr>
            <p:ph type="ctrTitle"/>
          </p:nvPr>
        </p:nvSpPr>
        <p:spPr>
          <a:xfrm>
            <a:off x="1524000" y="286621"/>
            <a:ext cx="9144000" cy="2387600"/>
          </a:xfrm>
        </p:spPr>
        <p:txBody>
          <a:bodyPr>
            <a:normAutofit/>
          </a:bodyPr>
          <a:lstStyle/>
          <a:p>
            <a:r>
              <a:rPr lang="en-US" sz="7200" dirty="0">
                <a:solidFill>
                  <a:schemeClr val="bg2"/>
                </a:solidFill>
                <a:effectLst>
                  <a:outerShdw blurRad="38100" dist="38100" dir="2700000" algn="tl">
                    <a:srgbClr val="000000">
                      <a:alpha val="43137"/>
                    </a:srgbClr>
                  </a:outerShdw>
                </a:effectLst>
                <a:latin typeface="Footlight MT Light" panose="0204060206030A020304" pitchFamily="18" charset="0"/>
              </a:rPr>
              <a:t>Paul’s Prayer for the Colossians</a:t>
            </a:r>
          </a:p>
        </p:txBody>
      </p:sp>
      <p:sp>
        <p:nvSpPr>
          <p:cNvPr id="3" name="Subtitle 2">
            <a:extLst>
              <a:ext uri="{FF2B5EF4-FFF2-40B4-BE49-F238E27FC236}">
                <a16:creationId xmlns:a16="http://schemas.microsoft.com/office/drawing/2014/main" id="{4A391BED-81C4-4481-97E3-599F1584C290}"/>
              </a:ext>
            </a:extLst>
          </p:cNvPr>
          <p:cNvSpPr>
            <a:spLocks noGrp="1"/>
          </p:cNvSpPr>
          <p:nvPr>
            <p:ph type="subTitle" idx="1"/>
          </p:nvPr>
        </p:nvSpPr>
        <p:spPr>
          <a:xfrm>
            <a:off x="2644877" y="5708598"/>
            <a:ext cx="9144000" cy="862781"/>
          </a:xfrm>
        </p:spPr>
        <p:txBody>
          <a:bodyPr>
            <a:normAutofit/>
          </a:bodyPr>
          <a:lstStyle/>
          <a:p>
            <a:pPr algn="r"/>
            <a:r>
              <a:rPr lang="en-US" sz="4800" dirty="0">
                <a:solidFill>
                  <a:schemeClr val="bg2"/>
                </a:solidFill>
                <a:effectLst>
                  <a:outerShdw blurRad="38100" dist="38100" dir="2700000" algn="tl">
                    <a:srgbClr val="000000">
                      <a:alpha val="43137"/>
                    </a:srgbClr>
                  </a:outerShdw>
                </a:effectLst>
              </a:rPr>
              <a:t>Colossians 1:9-14</a:t>
            </a:r>
          </a:p>
        </p:txBody>
      </p:sp>
    </p:spTree>
    <p:extLst>
      <p:ext uri="{BB962C8B-B14F-4D97-AF65-F5344CB8AC3E}">
        <p14:creationId xmlns:p14="http://schemas.microsoft.com/office/powerpoint/2010/main" val="302988432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scaling="59"/>
                    </a14:imgEffect>
                    <a14:imgEffect>
                      <a14:brightnessContrast bright="-35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9CD8-74DF-4B73-A51D-57CF72BE850C}"/>
              </a:ext>
            </a:extLst>
          </p:cNvPr>
          <p:cNvSpPr>
            <a:spLocks noGrp="1"/>
          </p:cNvSpPr>
          <p:nvPr>
            <p:ph type="ctrTitle"/>
          </p:nvPr>
        </p:nvSpPr>
        <p:spPr>
          <a:xfrm>
            <a:off x="623453" y="473659"/>
            <a:ext cx="10931237" cy="1188888"/>
          </a:xfrm>
        </p:spPr>
        <p:txBody>
          <a:bodyPr anchor="t">
            <a:normAutofit/>
          </a:bodyPr>
          <a:lstStyle/>
          <a:p>
            <a:r>
              <a:rPr lang="en-US" dirty="0">
                <a:solidFill>
                  <a:schemeClr val="bg2"/>
                </a:solidFill>
                <a:effectLst>
                  <a:outerShdw blurRad="38100" dist="38100" dir="2700000" algn="tl">
                    <a:srgbClr val="000000">
                      <a:alpha val="43137"/>
                    </a:srgbClr>
                  </a:outerShdw>
                </a:effectLst>
                <a:latin typeface="Footlight MT Light" panose="0204060206030A020304" pitchFamily="18" charset="0"/>
              </a:rPr>
              <a:t>Filled with Knowledge (9) </a:t>
            </a:r>
          </a:p>
        </p:txBody>
      </p:sp>
      <p:sp>
        <p:nvSpPr>
          <p:cNvPr id="3" name="Subtitle 2">
            <a:extLst>
              <a:ext uri="{FF2B5EF4-FFF2-40B4-BE49-F238E27FC236}">
                <a16:creationId xmlns:a16="http://schemas.microsoft.com/office/drawing/2014/main" id="{4A391BED-81C4-4481-97E3-599F1584C290}"/>
              </a:ext>
            </a:extLst>
          </p:cNvPr>
          <p:cNvSpPr>
            <a:spLocks noGrp="1"/>
          </p:cNvSpPr>
          <p:nvPr>
            <p:ph type="subTitle" idx="1"/>
          </p:nvPr>
        </p:nvSpPr>
        <p:spPr>
          <a:xfrm>
            <a:off x="834063" y="1952368"/>
            <a:ext cx="10510015" cy="4265722"/>
          </a:xfrm>
        </p:spPr>
        <p:txBody>
          <a:bodyPr>
            <a:normAutofit/>
          </a:bodyPr>
          <a:lstStyle/>
          <a:p>
            <a:r>
              <a:rPr lang="en-US" sz="4800" b="1" dirty="0">
                <a:solidFill>
                  <a:schemeClr val="bg2"/>
                </a:solidFill>
              </a:rPr>
              <a:t>Of His Will</a:t>
            </a:r>
          </a:p>
          <a:p>
            <a:r>
              <a:rPr lang="en-US" sz="4800" dirty="0">
                <a:solidFill>
                  <a:schemeClr val="bg2"/>
                </a:solidFill>
              </a:rPr>
              <a:t>Revelation 20:11-15; Hebrews 1:1-2</a:t>
            </a:r>
          </a:p>
          <a:p>
            <a:endParaRPr lang="en-US" sz="2000" dirty="0">
              <a:solidFill>
                <a:schemeClr val="bg2"/>
              </a:solidFill>
            </a:endParaRPr>
          </a:p>
          <a:p>
            <a:r>
              <a:rPr lang="en-US" sz="4800" b="1" dirty="0">
                <a:solidFill>
                  <a:schemeClr val="bg2"/>
                </a:solidFill>
              </a:rPr>
              <a:t>Wisdom &amp; Spiritual Understanding</a:t>
            </a:r>
          </a:p>
          <a:p>
            <a:r>
              <a:rPr lang="en-US" sz="4800" dirty="0">
                <a:solidFill>
                  <a:schemeClr val="bg2"/>
                </a:solidFill>
                <a:effectLst>
                  <a:outerShdw blurRad="38100" dist="38100" dir="2700000" algn="tl">
                    <a:srgbClr val="000000">
                      <a:alpha val="43137"/>
                    </a:srgbClr>
                  </a:outerShdw>
                </a:effectLst>
              </a:rPr>
              <a:t>Philippians 1:9-11</a:t>
            </a:r>
          </a:p>
        </p:txBody>
      </p:sp>
    </p:spTree>
    <p:extLst>
      <p:ext uri="{BB962C8B-B14F-4D97-AF65-F5344CB8AC3E}">
        <p14:creationId xmlns:p14="http://schemas.microsoft.com/office/powerpoint/2010/main" val="21692159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scaling="59"/>
                    </a14:imgEffect>
                    <a14:imgEffect>
                      <a14:brightnessContrast bright="-35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9CD8-74DF-4B73-A51D-57CF72BE850C}"/>
              </a:ext>
            </a:extLst>
          </p:cNvPr>
          <p:cNvSpPr>
            <a:spLocks noGrp="1"/>
          </p:cNvSpPr>
          <p:nvPr>
            <p:ph type="ctrTitle"/>
          </p:nvPr>
        </p:nvSpPr>
        <p:spPr>
          <a:xfrm>
            <a:off x="623453" y="473659"/>
            <a:ext cx="10931237" cy="1188888"/>
          </a:xfrm>
        </p:spPr>
        <p:txBody>
          <a:bodyPr anchor="t">
            <a:normAutofit/>
          </a:bodyPr>
          <a:lstStyle/>
          <a:p>
            <a:r>
              <a:rPr lang="en-US" dirty="0">
                <a:solidFill>
                  <a:schemeClr val="bg2"/>
                </a:solidFill>
                <a:effectLst>
                  <a:outerShdw blurRad="38100" dist="38100" dir="2700000" algn="tl">
                    <a:srgbClr val="000000">
                      <a:alpha val="43137"/>
                    </a:srgbClr>
                  </a:outerShdw>
                </a:effectLst>
                <a:latin typeface="Footlight MT Light" panose="0204060206030A020304" pitchFamily="18" charset="0"/>
              </a:rPr>
              <a:t>Walk Worthily (10) </a:t>
            </a:r>
          </a:p>
        </p:txBody>
      </p:sp>
      <p:sp>
        <p:nvSpPr>
          <p:cNvPr id="3" name="Subtitle 2">
            <a:extLst>
              <a:ext uri="{FF2B5EF4-FFF2-40B4-BE49-F238E27FC236}">
                <a16:creationId xmlns:a16="http://schemas.microsoft.com/office/drawing/2014/main" id="{4A391BED-81C4-4481-97E3-599F1584C290}"/>
              </a:ext>
            </a:extLst>
          </p:cNvPr>
          <p:cNvSpPr>
            <a:spLocks noGrp="1"/>
          </p:cNvSpPr>
          <p:nvPr>
            <p:ph type="subTitle" idx="1"/>
          </p:nvPr>
        </p:nvSpPr>
        <p:spPr>
          <a:xfrm>
            <a:off x="834063" y="1952367"/>
            <a:ext cx="10510015" cy="4621427"/>
          </a:xfrm>
        </p:spPr>
        <p:txBody>
          <a:bodyPr>
            <a:normAutofit/>
          </a:bodyPr>
          <a:lstStyle/>
          <a:p>
            <a:r>
              <a:rPr lang="en-US" sz="4800" b="1" dirty="0">
                <a:solidFill>
                  <a:schemeClr val="bg2"/>
                </a:solidFill>
              </a:rPr>
              <a:t>Of the Lord, fully Pleasing Him</a:t>
            </a:r>
          </a:p>
          <a:p>
            <a:r>
              <a:rPr lang="en-US" sz="4800" dirty="0">
                <a:solidFill>
                  <a:schemeClr val="bg2"/>
                </a:solidFill>
              </a:rPr>
              <a:t>2 Corinthians 4:2; 1 John 4:10-11</a:t>
            </a:r>
          </a:p>
          <a:p>
            <a:r>
              <a:rPr lang="en-US" sz="4800" dirty="0">
                <a:solidFill>
                  <a:schemeClr val="bg2"/>
                </a:solidFill>
              </a:rPr>
              <a:t>2 Corinthians 5:9-10</a:t>
            </a:r>
          </a:p>
          <a:p>
            <a:endParaRPr lang="en-US" sz="2000" dirty="0">
              <a:solidFill>
                <a:schemeClr val="bg2"/>
              </a:solidFill>
            </a:endParaRPr>
          </a:p>
          <a:p>
            <a:r>
              <a:rPr lang="en-US" sz="4800" b="1" dirty="0">
                <a:solidFill>
                  <a:schemeClr val="bg2"/>
                </a:solidFill>
              </a:rPr>
              <a:t>Fruitful in Every Good Work</a:t>
            </a:r>
          </a:p>
          <a:p>
            <a:r>
              <a:rPr lang="en-US" sz="4800" dirty="0">
                <a:solidFill>
                  <a:schemeClr val="bg2"/>
                </a:solidFill>
                <a:effectLst>
                  <a:outerShdw blurRad="38100" dist="38100" dir="2700000" algn="tl">
                    <a:srgbClr val="000000">
                      <a:alpha val="43137"/>
                    </a:srgbClr>
                  </a:outerShdw>
                </a:effectLst>
              </a:rPr>
              <a:t>John 15:1-2; Hebrews 5:14</a:t>
            </a:r>
          </a:p>
        </p:txBody>
      </p:sp>
    </p:spTree>
    <p:extLst>
      <p:ext uri="{BB962C8B-B14F-4D97-AF65-F5344CB8AC3E}">
        <p14:creationId xmlns:p14="http://schemas.microsoft.com/office/powerpoint/2010/main" val="166815153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scaling="59"/>
                    </a14:imgEffect>
                    <a14:imgEffect>
                      <a14:brightnessContrast bright="-35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9CD8-74DF-4B73-A51D-57CF72BE850C}"/>
              </a:ext>
            </a:extLst>
          </p:cNvPr>
          <p:cNvSpPr>
            <a:spLocks noGrp="1"/>
          </p:cNvSpPr>
          <p:nvPr>
            <p:ph type="ctrTitle"/>
          </p:nvPr>
        </p:nvSpPr>
        <p:spPr>
          <a:xfrm>
            <a:off x="623453" y="473659"/>
            <a:ext cx="10931237" cy="1188888"/>
          </a:xfrm>
        </p:spPr>
        <p:txBody>
          <a:bodyPr anchor="t">
            <a:normAutofit/>
          </a:bodyPr>
          <a:lstStyle/>
          <a:p>
            <a:r>
              <a:rPr lang="en-US" dirty="0">
                <a:solidFill>
                  <a:schemeClr val="bg2"/>
                </a:solidFill>
                <a:effectLst>
                  <a:outerShdw blurRad="38100" dist="38100" dir="2700000" algn="tl">
                    <a:srgbClr val="000000">
                      <a:alpha val="43137"/>
                    </a:srgbClr>
                  </a:outerShdw>
                </a:effectLst>
                <a:latin typeface="Footlight MT Light" panose="0204060206030A020304" pitchFamily="18" charset="0"/>
              </a:rPr>
              <a:t>Strengthened with All Might (11) </a:t>
            </a:r>
          </a:p>
        </p:txBody>
      </p:sp>
      <p:sp>
        <p:nvSpPr>
          <p:cNvPr id="3" name="Subtitle 2">
            <a:extLst>
              <a:ext uri="{FF2B5EF4-FFF2-40B4-BE49-F238E27FC236}">
                <a16:creationId xmlns:a16="http://schemas.microsoft.com/office/drawing/2014/main" id="{4A391BED-81C4-4481-97E3-599F1584C290}"/>
              </a:ext>
            </a:extLst>
          </p:cNvPr>
          <p:cNvSpPr>
            <a:spLocks noGrp="1"/>
          </p:cNvSpPr>
          <p:nvPr>
            <p:ph type="subTitle" idx="1"/>
          </p:nvPr>
        </p:nvSpPr>
        <p:spPr>
          <a:xfrm>
            <a:off x="834063" y="1952367"/>
            <a:ext cx="10510015" cy="4621427"/>
          </a:xfrm>
        </p:spPr>
        <p:txBody>
          <a:bodyPr>
            <a:normAutofit/>
          </a:bodyPr>
          <a:lstStyle/>
          <a:p>
            <a:r>
              <a:rPr lang="en-US" sz="4800" b="1" dirty="0">
                <a:solidFill>
                  <a:schemeClr val="bg2"/>
                </a:solidFill>
              </a:rPr>
              <a:t>According to His Glorious Power</a:t>
            </a:r>
          </a:p>
          <a:p>
            <a:r>
              <a:rPr lang="en-US" sz="4800" dirty="0">
                <a:solidFill>
                  <a:schemeClr val="bg2"/>
                </a:solidFill>
              </a:rPr>
              <a:t>Ephesians 6:11-13; Philippians 4:13</a:t>
            </a:r>
          </a:p>
          <a:p>
            <a:endParaRPr lang="en-US" sz="2000" dirty="0">
              <a:solidFill>
                <a:schemeClr val="bg2"/>
              </a:solidFill>
            </a:endParaRPr>
          </a:p>
          <a:p>
            <a:r>
              <a:rPr lang="en-US" sz="4800" b="1" dirty="0">
                <a:solidFill>
                  <a:schemeClr val="bg2"/>
                </a:solidFill>
              </a:rPr>
              <a:t>For all Patience &amp; Longsuffering w/ Joy</a:t>
            </a:r>
          </a:p>
          <a:p>
            <a:r>
              <a:rPr lang="en-US" sz="4800" dirty="0">
                <a:solidFill>
                  <a:schemeClr val="bg2"/>
                </a:solidFill>
                <a:effectLst>
                  <a:outerShdw blurRad="38100" dist="38100" dir="2700000" algn="tl">
                    <a:srgbClr val="000000">
                      <a:alpha val="43137"/>
                    </a:srgbClr>
                  </a:outerShdw>
                </a:effectLst>
              </a:rPr>
              <a:t>Matthew 5:11-12</a:t>
            </a:r>
          </a:p>
        </p:txBody>
      </p:sp>
    </p:spTree>
    <p:extLst>
      <p:ext uri="{BB962C8B-B14F-4D97-AF65-F5344CB8AC3E}">
        <p14:creationId xmlns:p14="http://schemas.microsoft.com/office/powerpoint/2010/main" val="117719704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scaling="59"/>
                    </a14:imgEffect>
                    <a14:imgEffect>
                      <a14:brightnessContrast bright="-35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9CD8-74DF-4B73-A51D-57CF72BE850C}"/>
              </a:ext>
            </a:extLst>
          </p:cNvPr>
          <p:cNvSpPr>
            <a:spLocks noGrp="1"/>
          </p:cNvSpPr>
          <p:nvPr>
            <p:ph type="ctrTitle"/>
          </p:nvPr>
        </p:nvSpPr>
        <p:spPr>
          <a:xfrm>
            <a:off x="370703" y="473659"/>
            <a:ext cx="11417643" cy="1188888"/>
          </a:xfrm>
        </p:spPr>
        <p:txBody>
          <a:bodyPr anchor="t">
            <a:normAutofit/>
          </a:bodyPr>
          <a:lstStyle/>
          <a:p>
            <a:r>
              <a:rPr lang="en-US" dirty="0">
                <a:solidFill>
                  <a:schemeClr val="bg2"/>
                </a:solidFill>
                <a:effectLst>
                  <a:outerShdw blurRad="38100" dist="38100" dir="2700000" algn="tl">
                    <a:srgbClr val="000000">
                      <a:alpha val="43137"/>
                    </a:srgbClr>
                  </a:outerShdw>
                </a:effectLst>
                <a:latin typeface="Footlight MT Light" panose="0204060206030A020304" pitchFamily="18" charset="0"/>
              </a:rPr>
              <a:t>Giving Thanks for Inheritance (12) </a:t>
            </a:r>
          </a:p>
        </p:txBody>
      </p:sp>
      <p:sp>
        <p:nvSpPr>
          <p:cNvPr id="3" name="Subtitle 2">
            <a:extLst>
              <a:ext uri="{FF2B5EF4-FFF2-40B4-BE49-F238E27FC236}">
                <a16:creationId xmlns:a16="http://schemas.microsoft.com/office/drawing/2014/main" id="{4A391BED-81C4-4481-97E3-599F1584C290}"/>
              </a:ext>
            </a:extLst>
          </p:cNvPr>
          <p:cNvSpPr>
            <a:spLocks noGrp="1"/>
          </p:cNvSpPr>
          <p:nvPr>
            <p:ph type="subTitle" idx="1"/>
          </p:nvPr>
        </p:nvSpPr>
        <p:spPr>
          <a:xfrm>
            <a:off x="834063" y="1952367"/>
            <a:ext cx="10510015" cy="4621427"/>
          </a:xfrm>
        </p:spPr>
        <p:txBody>
          <a:bodyPr>
            <a:normAutofit/>
          </a:bodyPr>
          <a:lstStyle/>
          <a:p>
            <a:r>
              <a:rPr lang="en-US" sz="4800" b="1" dirty="0">
                <a:solidFill>
                  <a:schemeClr val="bg2"/>
                </a:solidFill>
              </a:rPr>
              <a:t>God has qualified us</a:t>
            </a:r>
          </a:p>
          <a:p>
            <a:r>
              <a:rPr lang="en-US" sz="4800" dirty="0">
                <a:solidFill>
                  <a:schemeClr val="bg2"/>
                </a:solidFill>
              </a:rPr>
              <a:t>1 Corinthians 6:11</a:t>
            </a:r>
          </a:p>
          <a:p>
            <a:endParaRPr lang="en-US" sz="2000" dirty="0">
              <a:solidFill>
                <a:schemeClr val="bg2"/>
              </a:solidFill>
            </a:endParaRPr>
          </a:p>
          <a:p>
            <a:r>
              <a:rPr lang="en-US" sz="4800" b="1" dirty="0">
                <a:solidFill>
                  <a:schemeClr val="bg2"/>
                </a:solidFill>
              </a:rPr>
              <a:t>Partakers of the inheritance of saints</a:t>
            </a:r>
          </a:p>
          <a:p>
            <a:r>
              <a:rPr lang="en-US" sz="4800" dirty="0">
                <a:solidFill>
                  <a:schemeClr val="bg2"/>
                </a:solidFill>
                <a:effectLst>
                  <a:outerShdw blurRad="38100" dist="38100" dir="2700000" algn="tl">
                    <a:srgbClr val="000000">
                      <a:alpha val="43137"/>
                    </a:srgbClr>
                  </a:outerShdw>
                </a:effectLst>
              </a:rPr>
              <a:t>1 John 2:8; Revelation 22:3-5</a:t>
            </a:r>
          </a:p>
        </p:txBody>
      </p:sp>
    </p:spTree>
    <p:extLst>
      <p:ext uri="{BB962C8B-B14F-4D97-AF65-F5344CB8AC3E}">
        <p14:creationId xmlns:p14="http://schemas.microsoft.com/office/powerpoint/2010/main" val="674279429"/>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9CD8-74DF-4B73-A51D-57CF72BE850C}"/>
              </a:ext>
            </a:extLst>
          </p:cNvPr>
          <p:cNvSpPr>
            <a:spLocks noGrp="1"/>
          </p:cNvSpPr>
          <p:nvPr>
            <p:ph type="ctrTitle"/>
          </p:nvPr>
        </p:nvSpPr>
        <p:spPr>
          <a:xfrm>
            <a:off x="321276" y="731464"/>
            <a:ext cx="11467600" cy="1245617"/>
          </a:xfrm>
        </p:spPr>
        <p:txBody>
          <a:bodyPr>
            <a:normAutofit/>
          </a:bodyPr>
          <a:lstStyle/>
          <a:p>
            <a:r>
              <a:rPr lang="en-US" sz="7200" dirty="0">
                <a:solidFill>
                  <a:schemeClr val="bg2"/>
                </a:solidFill>
                <a:effectLst>
                  <a:outerShdw blurRad="38100" dist="38100" dir="2700000" algn="tl">
                    <a:srgbClr val="000000">
                      <a:alpha val="43137"/>
                    </a:srgbClr>
                  </a:outerShdw>
                </a:effectLst>
                <a:latin typeface="Footlight MT Light" panose="0204060206030A020304" pitchFamily="18" charset="0"/>
              </a:rPr>
              <a:t>What Inheritance Entails</a:t>
            </a:r>
          </a:p>
        </p:txBody>
      </p:sp>
      <p:sp>
        <p:nvSpPr>
          <p:cNvPr id="3" name="Subtitle 2">
            <a:extLst>
              <a:ext uri="{FF2B5EF4-FFF2-40B4-BE49-F238E27FC236}">
                <a16:creationId xmlns:a16="http://schemas.microsoft.com/office/drawing/2014/main" id="{4A391BED-81C4-4481-97E3-599F1584C290}"/>
              </a:ext>
            </a:extLst>
          </p:cNvPr>
          <p:cNvSpPr>
            <a:spLocks noGrp="1"/>
          </p:cNvSpPr>
          <p:nvPr>
            <p:ph type="subTitle" idx="1"/>
          </p:nvPr>
        </p:nvSpPr>
        <p:spPr>
          <a:xfrm>
            <a:off x="7018638" y="3089188"/>
            <a:ext cx="4770238" cy="3482191"/>
          </a:xfrm>
        </p:spPr>
        <p:txBody>
          <a:bodyPr>
            <a:normAutofit/>
          </a:bodyPr>
          <a:lstStyle/>
          <a:p>
            <a:pPr marL="685800" indent="-685800" algn="l">
              <a:buFont typeface="Arial" panose="020B0604020202020204" pitchFamily="34" charset="0"/>
              <a:buChar char="•"/>
            </a:pPr>
            <a:r>
              <a:rPr lang="en-US" sz="4400" dirty="0">
                <a:solidFill>
                  <a:schemeClr val="bg2"/>
                </a:solidFill>
              </a:rPr>
              <a:t>Deliverance (13)</a:t>
            </a:r>
          </a:p>
          <a:p>
            <a:pPr marL="685800" indent="-685800" algn="l">
              <a:buFont typeface="Arial" panose="020B0604020202020204" pitchFamily="34" charset="0"/>
              <a:buChar char="•"/>
            </a:pPr>
            <a:r>
              <a:rPr lang="en-US" sz="4400" dirty="0">
                <a:solidFill>
                  <a:schemeClr val="bg2"/>
                </a:solidFill>
              </a:rPr>
              <a:t>Conveyance (13)</a:t>
            </a:r>
          </a:p>
          <a:p>
            <a:pPr marL="685800" indent="-685800" algn="l">
              <a:buFont typeface="Arial" panose="020B0604020202020204" pitchFamily="34" charset="0"/>
              <a:buChar char="•"/>
            </a:pPr>
            <a:r>
              <a:rPr lang="en-US" sz="4400" dirty="0">
                <a:solidFill>
                  <a:schemeClr val="bg2"/>
                </a:solidFill>
              </a:rPr>
              <a:t>Redemption (14)</a:t>
            </a:r>
          </a:p>
        </p:txBody>
      </p:sp>
    </p:spTree>
    <p:extLst>
      <p:ext uri="{BB962C8B-B14F-4D97-AF65-F5344CB8AC3E}">
        <p14:creationId xmlns:p14="http://schemas.microsoft.com/office/powerpoint/2010/main" val="137418378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2290</Words>
  <Application>Microsoft Office PowerPoint</Application>
  <PresentationFormat>Widescreen</PresentationFormat>
  <Paragraphs>122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Calibri Light</vt:lpstr>
      <vt:lpstr>Footlight MT Light</vt:lpstr>
      <vt:lpstr>Arial</vt:lpstr>
      <vt:lpstr>Office Theme</vt:lpstr>
      <vt:lpstr>PowerPoint Presentation</vt:lpstr>
      <vt:lpstr>Paul’s Prayer for the Colossians</vt:lpstr>
      <vt:lpstr>Filled with Knowledge (9) </vt:lpstr>
      <vt:lpstr>Walk Worthily (10) </vt:lpstr>
      <vt:lpstr>Strengthened with All Might (11) </vt:lpstr>
      <vt:lpstr>Giving Thanks for Inheritance (12) </vt:lpstr>
      <vt:lpstr>What Inheritance Entails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Prayer for the Colossians</dc:title>
  <dc:creator>Stan Cox</dc:creator>
  <cp:lastModifiedBy>Stan Cox</cp:lastModifiedBy>
  <cp:revision>1</cp:revision>
  <dcterms:created xsi:type="dcterms:W3CDTF">2020-06-10T04:23:42Z</dcterms:created>
  <dcterms:modified xsi:type="dcterms:W3CDTF">2020-06-13T22:06:13Z</dcterms:modified>
</cp:coreProperties>
</file>